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48" r:id="rId2"/>
    <p:sldMasterId id="2147483664" r:id="rId3"/>
    <p:sldMasterId id="2147483660" r:id="rId4"/>
    <p:sldMasterId id="2147483666" r:id="rId5"/>
  </p:sldMasterIdLst>
  <p:notesMasterIdLst>
    <p:notesMasterId r:id="rId25"/>
  </p:notesMasterIdLst>
  <p:sldIdLst>
    <p:sldId id="291" r:id="rId6"/>
    <p:sldId id="292" r:id="rId7"/>
    <p:sldId id="265" r:id="rId8"/>
    <p:sldId id="295" r:id="rId9"/>
    <p:sldId id="298" r:id="rId10"/>
    <p:sldId id="280" r:id="rId11"/>
    <p:sldId id="281" r:id="rId12"/>
    <p:sldId id="300" r:id="rId13"/>
    <p:sldId id="293" r:id="rId14"/>
    <p:sldId id="275" r:id="rId15"/>
    <p:sldId id="302" r:id="rId16"/>
    <p:sldId id="272" r:id="rId17"/>
    <p:sldId id="304" r:id="rId18"/>
    <p:sldId id="308" r:id="rId19"/>
    <p:sldId id="285" r:id="rId20"/>
    <p:sldId id="283" r:id="rId21"/>
    <p:sldId id="289" r:id="rId22"/>
    <p:sldId id="306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99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6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30AB5-A6C3-41DF-A98A-05636336860A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A20F4-2C28-48C8-B07E-0E0083B139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3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A20F4-2C28-48C8-B07E-0E0083B139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17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A20F4-2C28-48C8-B07E-0E0083B13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78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52356C-B270-4FF1-915A-05930ECDA9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Brief overview of the Refuge</a:t>
            </a:r>
          </a:p>
          <a:p>
            <a:pPr lvl="1"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Nearly a century old </a:t>
            </a:r>
          </a:p>
          <a:p>
            <a:pPr lvl="1"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started with only 2.352 acres</a:t>
            </a:r>
          </a:p>
          <a:p>
            <a:pPr lvl="1"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Now up to 31.450 including the SHEP mitigation acquisitions – Abercorn Island and SLF III</a:t>
            </a:r>
          </a:p>
          <a:p>
            <a:pPr lvl="1"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Majority of the refuge is wetlands with two major types – tidal freshwater forested and tidal freshwater emergent</a:t>
            </a:r>
          </a:p>
          <a:p>
            <a:pPr eaLnBrk="1" hangingPunct="1"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The basic objectives are to provide habitat for migratory and wintering birds, specifically waterfowl.</a:t>
            </a:r>
          </a:p>
          <a:p>
            <a:pPr lvl="1"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The primary means of meeting our objectives is through management of the freshwater impoundments.</a:t>
            </a:r>
          </a:p>
        </p:txBody>
      </p:sp>
    </p:spTree>
    <p:extLst>
      <p:ext uri="{BB962C8B-B14F-4D97-AF65-F5344CB8AC3E}">
        <p14:creationId xmlns:p14="http://schemas.microsoft.com/office/powerpoint/2010/main" val="426339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52356C-B270-4FF1-915A-05930ECDA9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Brief overview of the Refuge</a:t>
            </a:r>
          </a:p>
          <a:p>
            <a:pPr lvl="1"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Nearly a century old </a:t>
            </a:r>
          </a:p>
          <a:p>
            <a:pPr lvl="1"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started with only 2.352 acres</a:t>
            </a:r>
          </a:p>
          <a:p>
            <a:pPr lvl="1"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Now up to 31.450 including the SHEP mitigation acquisitions – Abercorn Island and SLF III</a:t>
            </a:r>
          </a:p>
          <a:p>
            <a:pPr lvl="1"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Majority of the refuge is wetlands with two major types – tidal freshwater forested and tidal freshwater emergent</a:t>
            </a:r>
          </a:p>
          <a:p>
            <a:pPr eaLnBrk="1" hangingPunct="1"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The basic objectives are to provide habitat for migratory and wintering birds, specifically waterfowl.</a:t>
            </a:r>
          </a:p>
          <a:p>
            <a:pPr lvl="1"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The primary means of meeting our objectives is through management of the freshwater impoundments.</a:t>
            </a:r>
          </a:p>
        </p:txBody>
      </p:sp>
    </p:spTree>
    <p:extLst>
      <p:ext uri="{BB962C8B-B14F-4D97-AF65-F5344CB8AC3E}">
        <p14:creationId xmlns:p14="http://schemas.microsoft.com/office/powerpoint/2010/main" val="3269298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plan to continue with community engagement activities </a:t>
            </a:r>
            <a:r>
              <a:rPr lang="en-US" baseline="0" dirty="0"/>
              <a:t> - </a:t>
            </a:r>
            <a:r>
              <a:rPr lang="en-US" dirty="0"/>
              <a:t>youth of all backgrounds and abilities can have the opportunity to learn and enjoy the out-of-doors– received</a:t>
            </a:r>
            <a:r>
              <a:rPr lang="en-US" baseline="0" dirty="0"/>
              <a:t> funding from Washington Office to start an outdoor skills program with Girl Scout being our partner – equal a travel archery/casting and paddling program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A20F4-2C28-48C8-B07E-0E0083B13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5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ECB594-DEFB-4418-A6BA-54CFC8F0C7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5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3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56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59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ECB594-DEFB-4418-A6BA-54CFC8F0C7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29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ECB594-DEFB-4418-A6BA-54CFC8F0C7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6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84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10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94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04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2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3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86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4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95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03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2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0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0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2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8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7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3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DDFC67-5C6C-41FF-9DA4-DB65F05CE6D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625600" y="152400"/>
            <a:ext cx="10363200" cy="2619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Savannah Coastal Refuges Complex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203200" y="76199"/>
            <a:ext cx="1320800" cy="778329"/>
            <a:chOff x="2895600" y="3048000"/>
            <a:chExt cx="3981450" cy="2514600"/>
          </a:xfrm>
        </p:grpSpPr>
        <p:sp>
          <p:nvSpPr>
            <p:cNvPr id="11" name="Rectangle 10"/>
            <p:cNvSpPr/>
            <p:nvPr/>
          </p:nvSpPr>
          <p:spPr>
            <a:xfrm>
              <a:off x="4950130" y="3198616"/>
              <a:ext cx="1831214" cy="2285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34" name="Picture 6" descr="2 Logos cop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5600" y="3048000"/>
              <a:ext cx="39814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9219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7C4FB65C-39D0-4817-820D-5ACE96FF63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25600" y="152400"/>
            <a:ext cx="10363200" cy="2619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Savannah Coastal Refuges Complex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D376358E-C70A-45F9-965E-2C654FD281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3200" y="76199"/>
            <a:ext cx="1320800" cy="778329"/>
            <a:chOff x="2895600" y="3048000"/>
            <a:chExt cx="3981450" cy="2514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8F692F-8156-48CB-9C3F-C02675EB2DB2}"/>
                </a:ext>
              </a:extLst>
            </p:cNvPr>
            <p:cNvSpPr/>
            <p:nvPr/>
          </p:nvSpPr>
          <p:spPr>
            <a:xfrm>
              <a:off x="4950130" y="3198616"/>
              <a:ext cx="1831214" cy="2285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" name="Picture 6" descr="2 Logos copy">
              <a:extLst>
                <a:ext uri="{FF2B5EF4-FFF2-40B4-BE49-F238E27FC236}">
                  <a16:creationId xmlns:a16="http://schemas.microsoft.com/office/drawing/2014/main" id="{C92248DA-8DAC-4A8F-9500-D1E978810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5600" y="3048000"/>
              <a:ext cx="39814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2891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DDFC67-5C6C-41FF-9DA4-DB65F05CE6D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625600" y="152400"/>
            <a:ext cx="10363200" cy="2619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Savannah Coastal Refuges Complex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203200" y="76199"/>
            <a:ext cx="1320800" cy="778329"/>
            <a:chOff x="2895600" y="3048000"/>
            <a:chExt cx="3981450" cy="2514600"/>
          </a:xfrm>
        </p:grpSpPr>
        <p:sp>
          <p:nvSpPr>
            <p:cNvPr id="11" name="Rectangle 10"/>
            <p:cNvSpPr/>
            <p:nvPr/>
          </p:nvSpPr>
          <p:spPr>
            <a:xfrm>
              <a:off x="4950130" y="3198616"/>
              <a:ext cx="1831214" cy="2285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34" name="Picture 6" descr="2 Logos cop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5600" y="3048000"/>
              <a:ext cx="39814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7123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DDFC67-5C6C-41FF-9DA4-DB65F05CE6D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625600" y="152400"/>
            <a:ext cx="10363200" cy="2619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Savannah Coastal Refuges Complex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203200" y="76199"/>
            <a:ext cx="1320800" cy="778329"/>
            <a:chOff x="2895600" y="3048000"/>
            <a:chExt cx="3981450" cy="2514600"/>
          </a:xfrm>
        </p:grpSpPr>
        <p:sp>
          <p:nvSpPr>
            <p:cNvPr id="11" name="Rectangle 10"/>
            <p:cNvSpPr/>
            <p:nvPr/>
          </p:nvSpPr>
          <p:spPr>
            <a:xfrm>
              <a:off x="4950130" y="3198616"/>
              <a:ext cx="1831214" cy="2285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34" name="Picture 6" descr="2 Logos cop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5600" y="3048000"/>
              <a:ext cx="39814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7139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ED25B-1846-4FB2-A2E1-374D12D5E994}" type="datetimeFigureOut">
              <a:rPr lang="en-US" smtClean="0"/>
              <a:t>6/12/21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B27AC-F3A6-408C-A826-15FD94EF1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4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838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5501-9250-49B7-B63A-5E3B92D3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83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History of DDHNC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EA563-0D3E-4BD4-8A34-81D78F0E9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86" y="1825625"/>
            <a:ext cx="5475514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 Descendants of Harris Neck formed last year</a:t>
            </a:r>
          </a:p>
          <a:p>
            <a:r>
              <a:rPr lang="en-US" sz="3200" dirty="0">
                <a:solidFill>
                  <a:schemeClr val="bg1"/>
                </a:solidFill>
              </a:rPr>
              <a:t>Signing of MOU event in October 2020 with past FWS Director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Community engagement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Highlight both the NWR and cultural significance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62A8630-C36E-4AF6-9261-BDFAFACF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19048" r="9841" b="23016"/>
          <a:stretch/>
        </p:blipFill>
        <p:spPr>
          <a:xfrm>
            <a:off x="6313714" y="1023258"/>
            <a:ext cx="5551715" cy="53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4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993" y="12253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Visitor Services – Pinckney Island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244" y="1598411"/>
            <a:ext cx="78027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Pinckney Island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Meeting/House Facility </a:t>
            </a:r>
            <a:r>
              <a:rPr lang="en-US" dirty="0">
                <a:solidFill>
                  <a:schemeClr val="bg1"/>
                </a:solidFill>
              </a:rPr>
              <a:t>– Built 1957 – </a:t>
            </a:r>
            <a:r>
              <a:rPr lang="en-US" sz="2400" dirty="0">
                <a:solidFill>
                  <a:schemeClr val="bg1"/>
                </a:solidFill>
              </a:rPr>
              <a:t>for programs/events and housing ( volunteers, researchers, interns)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Wildlife Observation Station </a:t>
            </a:r>
            <a:r>
              <a:rPr lang="en-US" dirty="0">
                <a:solidFill>
                  <a:schemeClr val="bg1"/>
                </a:solidFill>
              </a:rPr>
              <a:t>– Built 2020 – 20x24 with 4 picnic tables – at Ibis Pond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Pole Barn with adjacent restrooms </a:t>
            </a:r>
            <a:r>
              <a:rPr lang="en-US" dirty="0">
                <a:solidFill>
                  <a:schemeClr val="bg1"/>
                </a:solidFill>
              </a:rPr>
              <a:t>– used as event and education program site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Signage </a:t>
            </a:r>
            <a:r>
              <a:rPr lang="en-US" dirty="0">
                <a:solidFill>
                  <a:schemeClr val="bg1"/>
                </a:solidFill>
              </a:rPr>
              <a:t>(Entrance, Interpretive,  Directional, Regulatory)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Welcome kiosk and Trailhead kiosk </a:t>
            </a:r>
            <a:r>
              <a:rPr lang="en-US" dirty="0">
                <a:solidFill>
                  <a:schemeClr val="bg1"/>
                </a:solidFill>
              </a:rPr>
              <a:t>– Parking lot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Trails </a:t>
            </a:r>
            <a:r>
              <a:rPr lang="en-US" dirty="0">
                <a:solidFill>
                  <a:schemeClr val="bg1"/>
                </a:solidFill>
              </a:rPr>
              <a:t>- 14 miles – (Wildlife drive)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Pollinator Garden </a:t>
            </a:r>
            <a:r>
              <a:rPr lang="en-US" dirty="0">
                <a:solidFill>
                  <a:schemeClr val="bg1"/>
                </a:solidFill>
              </a:rPr>
              <a:t>– Ibis Pond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75" y="1690688"/>
            <a:ext cx="3758391" cy="48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74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62B4A8-D126-4455-87A3-65103F0A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140" y="13928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Highway 278/Pinckney Island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C9AE84-7C7A-45BD-9E63-6B2FBFBB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62" y="1298262"/>
            <a:ext cx="5644243" cy="523954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has been fully funded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$40 Million for eastbound Mackay Creek bridge – SCDOT/FHWA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$120 Million from State Infrastructure bank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$80 Million additionally from Beaufort County One Cent Sales Tax</a:t>
            </a:r>
          </a:p>
          <a:p>
            <a:r>
              <a:rPr lang="en-US" dirty="0">
                <a:solidFill>
                  <a:schemeClr val="bg1"/>
                </a:solidFill>
              </a:rPr>
              <a:t>Expected outcomes: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12’ ped/bicycle lane parallel to roadway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One six lane bridge flying over Pinckney Island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Off/On-ramps eliminating middle interchange</a:t>
            </a:r>
          </a:p>
          <a:p>
            <a:r>
              <a:rPr lang="en-US" dirty="0">
                <a:solidFill>
                  <a:schemeClr val="bg1"/>
                </a:solidFill>
              </a:rPr>
              <a:t>Projected construction date is late 2023/2024</a:t>
            </a:r>
          </a:p>
          <a:p>
            <a:r>
              <a:rPr lang="en-US" dirty="0">
                <a:solidFill>
                  <a:schemeClr val="bg1"/>
                </a:solidFill>
              </a:rPr>
              <a:t>SCDOT’s website – more information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90FBD75-082A-40D5-996B-C52128F295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r="3288" b="5037"/>
          <a:stretch/>
        </p:blipFill>
        <p:spPr>
          <a:xfrm>
            <a:off x="5565908" y="1997375"/>
            <a:ext cx="6420766" cy="419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1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Visitor Services – Barrier Island Refuges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983" y="979484"/>
            <a:ext cx="7532914" cy="46486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Blackbeard Island 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Signage</a:t>
            </a:r>
            <a:r>
              <a:rPr lang="en-US" sz="1800" dirty="0">
                <a:solidFill>
                  <a:schemeClr val="bg1"/>
                </a:solidFill>
              </a:rPr>
              <a:t> (Entrance, Interpretive,  Directional, Regulatory)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Trails </a:t>
            </a:r>
            <a:r>
              <a:rPr lang="en-US" sz="1800" dirty="0">
                <a:solidFill>
                  <a:schemeClr val="bg1"/>
                </a:solidFill>
              </a:rPr>
              <a:t>-14 miles – (Wildlife drive)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Welcome Kiosk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Boat Dock</a:t>
            </a:r>
            <a:r>
              <a:rPr lang="en-US" sz="1800" dirty="0">
                <a:solidFill>
                  <a:schemeClr val="bg1"/>
                </a:solidFill>
              </a:rPr>
              <a:t> – Built 2009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Main House </a:t>
            </a:r>
            <a:r>
              <a:rPr lang="en-US" sz="1800" dirty="0">
                <a:solidFill>
                  <a:schemeClr val="bg1"/>
                </a:solidFill>
              </a:rPr>
              <a:t>– Historical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Research Quarters </a:t>
            </a:r>
            <a:r>
              <a:rPr lang="en-US" sz="1800" dirty="0">
                <a:solidFill>
                  <a:schemeClr val="bg1"/>
                </a:solidFill>
              </a:rPr>
              <a:t>– Built 2001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Restrooms at Hunter Campground </a:t>
            </a:r>
            <a:r>
              <a:rPr lang="en-US" sz="1800" dirty="0">
                <a:solidFill>
                  <a:schemeClr val="bg1"/>
                </a:solidFill>
              </a:rPr>
              <a:t>– Built 2013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bg1"/>
                </a:solidFill>
              </a:rPr>
              <a:t>Wassaw</a:t>
            </a:r>
            <a:endParaRPr lang="en-US" sz="1800" b="1" dirty="0">
              <a:solidFill>
                <a:schemeClr val="bg1"/>
              </a:solidFill>
            </a:endParaRP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Signage</a:t>
            </a:r>
            <a:r>
              <a:rPr lang="en-US" sz="1800" dirty="0">
                <a:solidFill>
                  <a:schemeClr val="bg1"/>
                </a:solidFill>
              </a:rPr>
              <a:t> (Entrance, Interpretive,  Directional, Regulatory)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Trails </a:t>
            </a:r>
            <a:r>
              <a:rPr lang="en-US" sz="1800" dirty="0">
                <a:solidFill>
                  <a:schemeClr val="bg1"/>
                </a:solidFill>
              </a:rPr>
              <a:t>-20 miles 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Welcome Kiosk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Boat Dock </a:t>
            </a:r>
            <a:r>
              <a:rPr lang="en-US" sz="1800" dirty="0">
                <a:solidFill>
                  <a:schemeClr val="bg1"/>
                </a:solidFill>
              </a:rPr>
              <a:t>– Built 2017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House</a:t>
            </a:r>
            <a:r>
              <a:rPr lang="en-US" sz="1800" dirty="0">
                <a:solidFill>
                  <a:schemeClr val="bg1"/>
                </a:solidFill>
              </a:rPr>
              <a:t> – Built 2011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Wolf Island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</a:rPr>
              <a:t>Signage –  </a:t>
            </a:r>
            <a:r>
              <a:rPr lang="en-US" sz="1800" dirty="0">
                <a:solidFill>
                  <a:schemeClr val="bg1"/>
                </a:solidFill>
              </a:rPr>
              <a:t>2 Informational 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Tybee Island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Nothing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1800" b="1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68" y="1342345"/>
            <a:ext cx="3422649" cy="2566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68" y="4064455"/>
            <a:ext cx="3422649" cy="25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7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E646-2C18-4099-B730-CA2B7C927720}"/>
              </a:ext>
            </a:extLst>
          </p:cNvPr>
          <p:cNvSpPr txBox="1">
            <a:spLocks/>
          </p:cNvSpPr>
          <p:nvPr/>
        </p:nvSpPr>
        <p:spPr>
          <a:xfrm>
            <a:off x="2003951" y="0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Hunting and Fishing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DF425-F07E-40A0-B4D5-43492D5295FC}"/>
              </a:ext>
            </a:extLst>
          </p:cNvPr>
          <p:cNvSpPr txBox="1">
            <a:spLocks/>
          </p:cNvSpPr>
          <p:nvPr/>
        </p:nvSpPr>
        <p:spPr>
          <a:xfrm>
            <a:off x="76201" y="1197430"/>
            <a:ext cx="6389914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800" dirty="0">
                <a:solidFill>
                  <a:schemeClr val="bg1"/>
                </a:solidFill>
              </a:rPr>
              <a:t>Status of special hunts</a:t>
            </a:r>
          </a:p>
          <a:p>
            <a:pPr fontAlgn="base"/>
            <a:r>
              <a:rPr lang="en-US" sz="1800" dirty="0">
                <a:solidFill>
                  <a:schemeClr val="bg1"/>
                </a:solidFill>
              </a:rPr>
              <a:t>Harris Neck Hunt Plan for 2021/22 is in the final stages for next hunt season.</a:t>
            </a:r>
          </a:p>
          <a:p>
            <a:pPr lvl="1" fontAlgn="base"/>
            <a:r>
              <a:rPr lang="en-US" sz="1800" dirty="0">
                <a:solidFill>
                  <a:schemeClr val="bg1"/>
                </a:solidFill>
              </a:rPr>
              <a:t>Add two days to the second managed deer hunt </a:t>
            </a:r>
          </a:p>
          <a:p>
            <a:pPr lvl="1" fontAlgn="base"/>
            <a:r>
              <a:rPr lang="en-US" sz="1800" dirty="0">
                <a:solidFill>
                  <a:schemeClr val="bg1"/>
                </a:solidFill>
              </a:rPr>
              <a:t>Add a two-day, archery youth turkey hunt.</a:t>
            </a:r>
          </a:p>
          <a:p>
            <a:pPr lvl="1" fontAlgn="base"/>
            <a:r>
              <a:rPr lang="en-US" sz="1800" dirty="0">
                <a:solidFill>
                  <a:schemeClr val="bg1"/>
                </a:solidFill>
              </a:rPr>
              <a:t>Add feral hog, coyote, and armadillo as incidental species</a:t>
            </a:r>
          </a:p>
          <a:p>
            <a:pPr fontAlgn="base"/>
            <a:r>
              <a:rPr lang="en-US" sz="1800" dirty="0">
                <a:solidFill>
                  <a:schemeClr val="bg1"/>
                </a:solidFill>
              </a:rPr>
              <a:t>Blackbeard Island (2022/23)</a:t>
            </a:r>
          </a:p>
          <a:p>
            <a:pPr lvl="1" fontAlgn="base"/>
            <a:r>
              <a:rPr lang="en-US" sz="1800" dirty="0">
                <a:solidFill>
                  <a:schemeClr val="bg1"/>
                </a:solidFill>
              </a:rPr>
              <a:t>Add a general archery hunt one week after the end of the second managed hunt until the end of deer season.</a:t>
            </a:r>
          </a:p>
          <a:p>
            <a:pPr lvl="1" fontAlgn="base"/>
            <a:r>
              <a:rPr lang="en-US" sz="1800" dirty="0">
                <a:solidFill>
                  <a:schemeClr val="bg1"/>
                </a:solidFill>
              </a:rPr>
              <a:t>Add alligator hunting in the salt marsh between Sapelo and Blackbeard</a:t>
            </a:r>
          </a:p>
          <a:p>
            <a:pPr lvl="1" fontAlgn="base"/>
            <a:r>
              <a:rPr lang="en-US" sz="1800" dirty="0">
                <a:solidFill>
                  <a:schemeClr val="bg1"/>
                </a:solidFill>
              </a:rPr>
              <a:t>Add feral hog, coyote, armadillo, raccoon, opossum, and fox as incidental species.</a:t>
            </a:r>
          </a:p>
          <a:p>
            <a:pPr fontAlgn="base"/>
            <a:r>
              <a:rPr lang="en-US" sz="1800" dirty="0" err="1">
                <a:solidFill>
                  <a:schemeClr val="bg1"/>
                </a:solidFill>
              </a:rPr>
              <a:t>Wassaw</a:t>
            </a:r>
            <a:r>
              <a:rPr lang="en-US" sz="1800" dirty="0">
                <a:solidFill>
                  <a:schemeClr val="bg1"/>
                </a:solidFill>
              </a:rPr>
              <a:t> (2022/23)</a:t>
            </a:r>
          </a:p>
          <a:p>
            <a:pPr lvl="1" fontAlgn="base"/>
            <a:r>
              <a:rPr lang="en-US" sz="1800" dirty="0">
                <a:solidFill>
                  <a:schemeClr val="bg1"/>
                </a:solidFill>
              </a:rPr>
              <a:t>Add feral hog, coyote, armadillo, raccoon, opossum, and fox as incidental species.</a:t>
            </a:r>
          </a:p>
          <a:p>
            <a:pPr lvl="1" fontAlgn="base"/>
            <a:r>
              <a:rPr lang="en-US" sz="1800" dirty="0">
                <a:solidFill>
                  <a:schemeClr val="bg1"/>
                </a:solidFill>
              </a:rPr>
              <a:t>No changes to deer hunting (</a:t>
            </a:r>
            <a:r>
              <a:rPr lang="en-US" sz="1800" i="1" dirty="0">
                <a:solidFill>
                  <a:schemeClr val="bg1"/>
                </a:solidFill>
              </a:rPr>
              <a:t>Deed restriction to have personnel supervise the hunt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5172E-8576-471B-BD1F-67B5F6502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84" y="5987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53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B90FC0-2920-4FF0-BBEA-4A1F934B9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84" y="486588"/>
            <a:ext cx="4762500" cy="5276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3834C-3EA0-4EA2-A89F-A4E28D27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544" y="870749"/>
            <a:ext cx="536332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Invasive Species Grant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7B439-B49F-4FE9-80B5-60D335AF6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92" y="1918727"/>
            <a:ext cx="5958385" cy="4351338"/>
          </a:xfrm>
        </p:spPr>
        <p:txBody>
          <a:bodyPr/>
          <a:lstStyle/>
          <a:p>
            <a:pPr lvl="1" fontAlgn="base"/>
            <a:r>
              <a:rPr lang="en-US" dirty="0">
                <a:solidFill>
                  <a:schemeClr val="bg1"/>
                </a:solidFill>
              </a:rPr>
              <a:t>In 2021 we submitted a grant for control on invasive species on Blackbeard Island and </a:t>
            </a:r>
            <a:r>
              <a:rPr lang="en-US" dirty="0" err="1">
                <a:solidFill>
                  <a:schemeClr val="bg1"/>
                </a:solidFill>
              </a:rPr>
              <a:t>Wassaw</a:t>
            </a:r>
            <a:r>
              <a:rPr lang="en-US" dirty="0">
                <a:solidFill>
                  <a:schemeClr val="bg1"/>
                </a:solidFill>
              </a:rPr>
              <a:t> NWRs. </a:t>
            </a: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The grant would focus on removal of feral pigs and coyotes. </a:t>
            </a: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The key to the grant would be hiring a temporary biological technician for up to 3 years to focus on the project. </a:t>
            </a: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Awarded funding in May.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3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AB6D-DC26-40EB-BEE8-DA0AA339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942" y="239939"/>
            <a:ext cx="4593771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Surveys and Plans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A0FBF-F858-4DF7-B89D-EE0AD6104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93771" cy="4351338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en-US" dirty="0">
                <a:solidFill>
                  <a:schemeClr val="bg1"/>
                </a:solidFill>
              </a:rPr>
              <a:t>Shorebirds</a:t>
            </a:r>
          </a:p>
          <a:p>
            <a:pPr lvl="1" fontAlgn="base"/>
            <a:r>
              <a:rPr lang="en-US" sz="2800" dirty="0">
                <a:solidFill>
                  <a:schemeClr val="bg1"/>
                </a:solidFill>
              </a:rPr>
              <a:t>International Shorebird Surveys are being conducted now.</a:t>
            </a:r>
          </a:p>
          <a:p>
            <a:pPr lvl="0" fontAlgn="base"/>
            <a:r>
              <a:rPr lang="en-US" dirty="0">
                <a:solidFill>
                  <a:schemeClr val="bg1"/>
                </a:solidFill>
              </a:rPr>
              <a:t>Wood storks</a:t>
            </a:r>
          </a:p>
          <a:p>
            <a:pPr lvl="1" fontAlgn="base"/>
            <a:r>
              <a:rPr lang="en-US" sz="2800" dirty="0">
                <a:solidFill>
                  <a:schemeClr val="bg1"/>
                </a:solidFill>
              </a:rPr>
              <a:t>Monitoring of wood storks has started with </a:t>
            </a:r>
            <a:r>
              <a:rPr lang="en-US" sz="2800" dirty="0" err="1">
                <a:solidFill>
                  <a:schemeClr val="bg1"/>
                </a:solidFill>
              </a:rPr>
              <a:t>MaryLou</a:t>
            </a:r>
            <a:r>
              <a:rPr lang="en-US" sz="2800" dirty="0">
                <a:solidFill>
                  <a:schemeClr val="bg1"/>
                </a:solidFill>
              </a:rPr>
              <a:t> Dickson as our observer.</a:t>
            </a:r>
          </a:p>
          <a:p>
            <a:pPr lvl="0" fontAlgn="base"/>
            <a:r>
              <a:rPr lang="en-US" dirty="0">
                <a:solidFill>
                  <a:schemeClr val="bg1"/>
                </a:solidFill>
              </a:rPr>
              <a:t>Sea Turtles</a:t>
            </a: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Draft HMPs are partially complete for Harris Neck, Blackbeard, </a:t>
            </a:r>
            <a:r>
              <a:rPr lang="en-US" dirty="0" err="1">
                <a:solidFill>
                  <a:schemeClr val="bg1"/>
                </a:solidFill>
              </a:rPr>
              <a:t>Wassaw</a:t>
            </a:r>
            <a:r>
              <a:rPr lang="en-US" dirty="0">
                <a:solidFill>
                  <a:schemeClr val="bg1"/>
                </a:solidFill>
              </a:rPr>
              <a:t>, and Wolf Island NWRs</a:t>
            </a:r>
          </a:p>
          <a:p>
            <a:pPr lvl="0" fontAlgn="base"/>
            <a:endParaRPr lang="en-US" dirty="0">
              <a:solidFill>
                <a:schemeClr val="bg1"/>
              </a:solidFill>
            </a:endParaRPr>
          </a:p>
          <a:p>
            <a:pPr marL="457200" lvl="1" indent="0" fontAlgn="base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D3DC9-72E1-4564-A726-EFCACDA78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3" t="31641" r="58711" b="17646"/>
          <a:stretch/>
        </p:blipFill>
        <p:spPr>
          <a:xfrm>
            <a:off x="7460775" y="509920"/>
            <a:ext cx="3414053" cy="60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6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F5952-E065-4B7C-AC2C-664718DD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2979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Four Pillars = where opportunity 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5A096-6966-4506-BEF6-E6866F192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5" y="2103210"/>
            <a:ext cx="691787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There is always opportunity with change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Build Back Better – GAOA, DM, MAT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Pandemic – Outdoor recreation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Social Equity – recruitment and engagement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Climate Change – Civilian Climate Corps, resilience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2B94E-CE74-487C-95A3-F9E7E8185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110" y="2760259"/>
            <a:ext cx="4131779" cy="245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6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-139700"/>
            <a:ext cx="10515600" cy="1325563"/>
          </a:xfrm>
        </p:spPr>
        <p:txBody>
          <a:bodyPr/>
          <a:lstStyle/>
          <a:p>
            <a:r>
              <a:rPr lang="haw-US" b="1" dirty="0"/>
              <a:t>Complex Highlights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0255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aw-US" b="1" dirty="0"/>
              <a:t>Community Engagement/Urban Program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725" y="6488668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aw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Blackbeard NWR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5" r="3178"/>
          <a:stretch/>
        </p:blipFill>
        <p:spPr>
          <a:xfrm>
            <a:off x="5772150" y="4071656"/>
            <a:ext cx="2581275" cy="2643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4" r="1250" b="16250"/>
          <a:stretch/>
        </p:blipFill>
        <p:spPr>
          <a:xfrm>
            <a:off x="428625" y="4421871"/>
            <a:ext cx="4152900" cy="1909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35" y="3670811"/>
            <a:ext cx="1995783" cy="2661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34" y="832857"/>
            <a:ext cx="3791431" cy="21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18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15A49B-AAB1-4D4F-9580-035B0AAE6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" b="5292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F5952-E065-4B7C-AC2C-664718DD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Thank you!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6855F0-7D37-419E-84A2-083169C2D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50" y="3107330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Will Meeks</a:t>
            </a:r>
          </a:p>
          <a:p>
            <a:pPr marL="0" indent="0" algn="ctr">
              <a:buNone/>
            </a:pPr>
            <a:r>
              <a:rPr lang="en-US" sz="2400" dirty="0"/>
              <a:t>will_meeks@fws.gov</a:t>
            </a:r>
          </a:p>
        </p:txBody>
      </p:sp>
    </p:spTree>
    <p:extLst>
      <p:ext uri="{BB962C8B-B14F-4D97-AF65-F5344CB8AC3E}">
        <p14:creationId xmlns:p14="http://schemas.microsoft.com/office/powerpoint/2010/main" val="79464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 on a boat&#10;&#10;Description automatically generated">
            <a:extLst>
              <a:ext uri="{FF2B5EF4-FFF2-40B4-BE49-F238E27FC236}">
                <a16:creationId xmlns:a16="http://schemas.microsoft.com/office/drawing/2014/main" id="{6B4303C7-F2AA-46FD-9B66-1B522BF36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96" y="1156648"/>
            <a:ext cx="3554632" cy="4739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A7566-FD22-46FB-A6A2-0A275BB20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04" y="1151204"/>
            <a:ext cx="3403021" cy="47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10" y="921606"/>
            <a:ext cx="7407579" cy="55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9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" y="6488668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aw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Wolf Island NWR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15" y="988374"/>
            <a:ext cx="8284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Refuges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Savannah &amp;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Wassaw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NWR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Tourist Destination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Pinckney Island NWR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Unsettled Challenges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Harris Neck NWR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Barrier Islands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Wassaw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Tybee, Blackbeard Island, Wolf Island NWR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Closed to the Public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Tybee &amp; Wolf Island NWR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469" y="185465"/>
            <a:ext cx="7572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Refuges and Public Interaction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5" t="5595" r="17288" b="4048"/>
          <a:stretch/>
        </p:blipFill>
        <p:spPr>
          <a:xfrm>
            <a:off x="8387442" y="133099"/>
            <a:ext cx="3586843" cy="65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0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693" y="-13561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Visitor Services - Savannah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43" y="999670"/>
            <a:ext cx="8364088" cy="55059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Savannah NWR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Visitor Center/Complex Office </a:t>
            </a:r>
            <a:r>
              <a:rPr lang="en-US" sz="2000" dirty="0">
                <a:solidFill>
                  <a:schemeClr val="bg1"/>
                </a:solidFill>
              </a:rPr>
              <a:t>– Built 2010 – Exhibits &amp; Auditorium (40-60 people) with picnic tables (2014)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Beech Hill Education Pavilion</a:t>
            </a:r>
            <a:r>
              <a:rPr lang="en-US" sz="2000" dirty="0">
                <a:solidFill>
                  <a:schemeClr val="bg1"/>
                </a:solidFill>
              </a:rPr>
              <a:t> – Built 2019 – Screened 40x80 classroom with kitchen and restrooms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RV Pads </a:t>
            </a:r>
            <a:r>
              <a:rPr lang="en-US" sz="2000" dirty="0">
                <a:solidFill>
                  <a:schemeClr val="bg1"/>
                </a:solidFill>
              </a:rPr>
              <a:t>– Built 2010 – 2 at VC and 1 at Shop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Wildlife Drive </a:t>
            </a:r>
            <a:r>
              <a:rPr lang="en-US" sz="2000" dirty="0">
                <a:solidFill>
                  <a:schemeClr val="bg1"/>
                </a:solidFill>
              </a:rPr>
              <a:t>– 4.5 miles – Constructed in 1967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Photo Blind </a:t>
            </a:r>
            <a:r>
              <a:rPr lang="en-US" sz="2000" dirty="0">
                <a:solidFill>
                  <a:schemeClr val="bg1"/>
                </a:solidFill>
              </a:rPr>
              <a:t>– Wildlife drive, Cistern Trail – Built 2013 – 8x8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Observation Deck/Fishing Pier </a:t>
            </a:r>
            <a:r>
              <a:rPr lang="en-US" sz="2000" dirty="0">
                <a:solidFill>
                  <a:schemeClr val="bg1"/>
                </a:solidFill>
              </a:rPr>
              <a:t>– Built 2011 - Kingfisher Recreational Area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Signage</a:t>
            </a:r>
            <a:r>
              <a:rPr lang="en-US" sz="2000" dirty="0">
                <a:solidFill>
                  <a:schemeClr val="bg1"/>
                </a:solidFill>
              </a:rPr>
              <a:t> (Entrance, Interpretive,  Directional, Regulatory)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Welcome Kiosks </a:t>
            </a:r>
            <a:r>
              <a:rPr lang="en-US" sz="2000" dirty="0">
                <a:solidFill>
                  <a:schemeClr val="bg1"/>
                </a:solidFill>
              </a:rPr>
              <a:t>(Wildlife drive and VC entrance)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Trails</a:t>
            </a:r>
            <a:r>
              <a:rPr lang="en-US" sz="2000" dirty="0">
                <a:solidFill>
                  <a:schemeClr val="bg1"/>
                </a:solidFill>
              </a:rPr>
              <a:t> -20 miles – (Wildlife drive, Kingfisher Recreational Area, Visitor Center)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Pollinator Garden </a:t>
            </a:r>
            <a:r>
              <a:rPr lang="en-US" sz="2000" dirty="0">
                <a:solidFill>
                  <a:schemeClr val="bg1"/>
                </a:solidFill>
              </a:rPr>
              <a:t>- Office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5 Station AM Transmitter Audio Tour </a:t>
            </a:r>
            <a:r>
              <a:rPr lang="en-US" sz="2000" dirty="0">
                <a:solidFill>
                  <a:schemeClr val="bg1"/>
                </a:solidFill>
              </a:rPr>
              <a:t>– Wildlife Drive – Installed 2013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Bunkhouse</a:t>
            </a:r>
            <a:r>
              <a:rPr lang="en-US" sz="2000" dirty="0">
                <a:solidFill>
                  <a:schemeClr val="bg1"/>
                </a:solidFill>
              </a:rPr>
              <a:t> – for volunteers, fire crews, researchers, interns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88" y="4039049"/>
            <a:ext cx="3288699" cy="2466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89" y="1345967"/>
            <a:ext cx="3288699" cy="24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/>
          <p:cNvSpPr txBox="1">
            <a:spLocks noChangeArrowheads="1"/>
          </p:cNvSpPr>
          <p:nvPr/>
        </p:nvSpPr>
        <p:spPr bwMode="auto">
          <a:xfrm>
            <a:off x="1614715" y="249590"/>
            <a:ext cx="8530771" cy="105016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endParaRPr lang="en-US" altLang="en-US" kern="0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en-US" altLang="en-US" kern="0" dirty="0">
                <a:solidFill>
                  <a:schemeClr val="bg1"/>
                </a:solidFill>
              </a:rPr>
              <a:t>Hurricane IRMA Impoundment Repair</a:t>
            </a:r>
          </a:p>
        </p:txBody>
      </p:sp>
      <p:sp>
        <p:nvSpPr>
          <p:cNvPr id="5128" name="TextBox 4"/>
          <p:cNvSpPr txBox="1">
            <a:spLocks noChangeArrowheads="1"/>
          </p:cNvSpPr>
          <p:nvPr/>
        </p:nvSpPr>
        <p:spPr bwMode="auto">
          <a:xfrm>
            <a:off x="-270856" y="1030938"/>
            <a:ext cx="746967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1800" dirty="0">
              <a:solidFill>
                <a:schemeClr val="bg1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bg1"/>
                </a:solidFill>
              </a:rPr>
              <a:t>The refuge provides virtually the </a:t>
            </a:r>
            <a:r>
              <a:rPr lang="en-US" sz="1800" u="sng" dirty="0">
                <a:solidFill>
                  <a:schemeClr val="bg1"/>
                </a:solidFill>
              </a:rPr>
              <a:t>only publicly-owned </a:t>
            </a:r>
            <a:r>
              <a:rPr lang="en-US" sz="1800" dirty="0">
                <a:solidFill>
                  <a:schemeClr val="bg1"/>
                </a:solidFill>
              </a:rPr>
              <a:t>conservation area in the lower Savannah River estuary whose primary objectives center on waterfowl and other wetland-dependent migratory birds. </a:t>
            </a: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bg1"/>
                </a:solidFill>
              </a:rPr>
              <a:t>Development in the Savannah River estuary has </a:t>
            </a:r>
            <a:r>
              <a:rPr lang="en-US" sz="1800" u="sng" dirty="0">
                <a:solidFill>
                  <a:schemeClr val="bg1"/>
                </a:solidFill>
              </a:rPr>
              <a:t>reduced tidal freshwater wetlands by two-thirds</a:t>
            </a:r>
            <a:r>
              <a:rPr lang="en-US" sz="1800" dirty="0">
                <a:solidFill>
                  <a:schemeClr val="bg1"/>
                </a:solidFill>
              </a:rPr>
              <a:t> elevating the importance of managed freshwater wetlands on the Savannah NWR within the impoundment system.</a:t>
            </a: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bg1"/>
                </a:solidFill>
              </a:rPr>
              <a:t>Over the past several decades, </a:t>
            </a:r>
            <a:r>
              <a:rPr lang="en-US" sz="1800" u="sng" dirty="0">
                <a:solidFill>
                  <a:schemeClr val="bg1"/>
                </a:solidFill>
              </a:rPr>
              <a:t>the levees have subsided </a:t>
            </a:r>
            <a:r>
              <a:rPr lang="en-US" sz="1800" dirty="0">
                <a:solidFill>
                  <a:schemeClr val="bg1"/>
                </a:solidFill>
              </a:rPr>
              <a:t>with many areas of the perimeter levees well below the original 12' elevation above mean sea level (MSL)</a:t>
            </a: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bg1"/>
                </a:solidFill>
              </a:rPr>
              <a:t>Sea level rise, increasing frequency of high tides above 9', deepening of the Savannah Harbor with associated increases in salinity, and potential increase in hurricane activity necessitate the </a:t>
            </a:r>
            <a:r>
              <a:rPr lang="en-US" sz="1800" u="sng" dirty="0">
                <a:solidFill>
                  <a:schemeClr val="bg1"/>
                </a:solidFill>
              </a:rPr>
              <a:t>recovery of the entire network of levees to function and support refuge purpose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endParaRPr lang="en-US" altLang="en-US" sz="1800" dirty="0">
              <a:solidFill>
                <a:schemeClr val="bg1"/>
              </a:solidFill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377" y="1562199"/>
            <a:ext cx="3231192" cy="24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CD228-99B6-4C43-BCFB-AB95FA994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9401" y="3419936"/>
            <a:ext cx="3643971" cy="27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/>
          <p:cNvSpPr txBox="1">
            <a:spLocks noChangeArrowheads="1"/>
          </p:cNvSpPr>
          <p:nvPr/>
        </p:nvSpPr>
        <p:spPr bwMode="auto">
          <a:xfrm>
            <a:off x="1515756" y="901357"/>
            <a:ext cx="4617306" cy="5715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kern="0" dirty="0">
                <a:solidFill>
                  <a:schemeClr val="bg1"/>
                </a:solidFill>
                <a:latin typeface="Arial"/>
              </a:rPr>
              <a:t>Priority Components</a:t>
            </a:r>
          </a:p>
          <a:p>
            <a:pPr algn="ctr" eaLnBrk="1" hangingPunct="1"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Arial"/>
              </a:rPr>
              <a:t>FUNDED</a:t>
            </a:r>
          </a:p>
        </p:txBody>
      </p:sp>
      <p:sp>
        <p:nvSpPr>
          <p:cNvPr id="5128" name="TextBox 4"/>
          <p:cNvSpPr txBox="1">
            <a:spLocks noChangeArrowheads="1"/>
          </p:cNvSpPr>
          <p:nvPr/>
        </p:nvSpPr>
        <p:spPr bwMode="auto">
          <a:xfrm>
            <a:off x="368822" y="1640506"/>
            <a:ext cx="5506713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50 Priorities Identified by USFWS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1800" dirty="0">
              <a:solidFill>
                <a:schemeClr val="bg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Priorities based on pool value – effective management and migratory bird use.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1800" dirty="0">
              <a:solidFill>
                <a:schemeClr val="bg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Priorities 1 – 31A (FUNDED)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Dikes – Re-top and Berm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Interior Ditches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Rice Trunks (8)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Ramps (20)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 err="1">
                <a:solidFill>
                  <a:schemeClr val="bg1"/>
                </a:solidFill>
              </a:rPr>
              <a:t>Spillbox</a:t>
            </a:r>
            <a:r>
              <a:rPr lang="en-US" altLang="en-US" sz="1800" dirty="0">
                <a:solidFill>
                  <a:schemeClr val="bg1"/>
                </a:solidFill>
              </a:rPr>
              <a:t> (1)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1800" b="1" dirty="0">
              <a:solidFill>
                <a:schemeClr val="bg1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defRPr/>
            </a:pPr>
            <a:r>
              <a:rPr lang="en-US" altLang="en-US" sz="1800" dirty="0">
                <a:solidFill>
                  <a:schemeClr val="bg1"/>
                </a:solidFill>
                <a:latin typeface="Arial"/>
              </a:rPr>
              <a:t>Costs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  <a:latin typeface="Arial"/>
              </a:rPr>
              <a:t>Survey/Design:  $477,627.67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  <a:latin typeface="Arial"/>
              </a:rPr>
              <a:t>Construction Cost: $11,939,316.96</a:t>
            </a:r>
          </a:p>
          <a:p>
            <a:pPr marL="457206" lvl="1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1800" b="1" dirty="0">
              <a:solidFill>
                <a:schemeClr val="bg1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Arial"/>
              </a:rPr>
              <a:t>Total Cost: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800" b="1" dirty="0">
                <a:solidFill>
                  <a:schemeClr val="bg1"/>
                </a:solidFill>
                <a:latin typeface="Arial"/>
              </a:rPr>
              <a:t>    $12,416,944.63 (+ additional $5M)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defRPr/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71D67B5-1AE8-4649-A532-BC76968FA8C6}"/>
              </a:ext>
            </a:extLst>
          </p:cNvPr>
          <p:cNvGrpSpPr/>
          <p:nvPr/>
        </p:nvGrpSpPr>
        <p:grpSpPr>
          <a:xfrm>
            <a:off x="6631154" y="239369"/>
            <a:ext cx="4868864" cy="6379261"/>
            <a:chOff x="5939912" y="228602"/>
            <a:chExt cx="4868864" cy="6379261"/>
          </a:xfrm>
        </p:grpSpPr>
        <p:sp>
          <p:nvSpPr>
            <p:cNvPr id="119" name="TextBox 9">
              <a:extLst>
                <a:ext uri="{FF2B5EF4-FFF2-40B4-BE49-F238E27FC236}">
                  <a16:creationId xmlns:a16="http://schemas.microsoft.com/office/drawing/2014/main" id="{A0CAD84C-696C-4C83-B14B-C19360AD1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876" y="228602"/>
              <a:ext cx="12426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r>
                <a:rPr lang="en-US" altLang="en-US" sz="1000">
                  <a:solidFill>
                    <a:schemeClr val="bg1"/>
                  </a:solidFill>
                </a:rPr>
                <a:t>Long-billed Curlew</a:t>
              </a:r>
            </a:p>
          </p:txBody>
        </p:sp>
        <p:sp>
          <p:nvSpPr>
            <p:cNvPr id="121" name="TextBox 9">
              <a:extLst>
                <a:ext uri="{FF2B5EF4-FFF2-40B4-BE49-F238E27FC236}">
                  <a16:creationId xmlns:a16="http://schemas.microsoft.com/office/drawing/2014/main" id="{6BB2B626-4F1C-4E78-8B99-A58F37ACA1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876" y="228602"/>
              <a:ext cx="12426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r>
                <a:rPr lang="en-US" altLang="en-US" sz="1000">
                  <a:solidFill>
                    <a:schemeClr val="bg1"/>
                  </a:solidFill>
                </a:rPr>
                <a:t>Long-billed Curlew</a:t>
              </a: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1656676-8516-441B-A947-A53B103F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80" t="8968" r="41731"/>
            <a:stretch/>
          </p:blipFill>
          <p:spPr>
            <a:xfrm>
              <a:off x="5939912" y="267998"/>
              <a:ext cx="4666542" cy="633986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15B66E5-B4AC-4065-A1AE-1C97160A2703}"/>
                </a:ext>
              </a:extLst>
            </p:cNvPr>
            <p:cNvSpPr txBox="1"/>
            <p:nvPr/>
          </p:nvSpPr>
          <p:spPr>
            <a:xfrm>
              <a:off x="8273184" y="1000225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76DDB7B-E9DD-4533-9A78-AEFDB1337D70}"/>
                </a:ext>
              </a:extLst>
            </p:cNvPr>
            <p:cNvSpPr txBox="1"/>
            <p:nvPr/>
          </p:nvSpPr>
          <p:spPr>
            <a:xfrm>
              <a:off x="7772620" y="1532504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2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C0579DB-277D-4D84-83D1-CD8143E434EA}"/>
                </a:ext>
              </a:extLst>
            </p:cNvPr>
            <p:cNvSpPr txBox="1"/>
            <p:nvPr/>
          </p:nvSpPr>
          <p:spPr>
            <a:xfrm>
              <a:off x="8597576" y="1614627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3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9B5C29E-938B-4907-A3D3-73D43129C024}"/>
                </a:ext>
              </a:extLst>
            </p:cNvPr>
            <p:cNvSpPr txBox="1"/>
            <p:nvPr/>
          </p:nvSpPr>
          <p:spPr>
            <a:xfrm>
              <a:off x="7581524" y="2137364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4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992D803-6EC4-4FCC-8D9C-226F7E4E7E70}"/>
                </a:ext>
              </a:extLst>
            </p:cNvPr>
            <p:cNvSpPr txBox="1"/>
            <p:nvPr/>
          </p:nvSpPr>
          <p:spPr>
            <a:xfrm>
              <a:off x="8425584" y="2137364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A245BDB-359B-48C5-A901-73B70CACF000}"/>
                </a:ext>
              </a:extLst>
            </p:cNvPr>
            <p:cNvSpPr txBox="1"/>
            <p:nvPr/>
          </p:nvSpPr>
          <p:spPr>
            <a:xfrm>
              <a:off x="8354830" y="2814669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8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C2BF9A8-5EF3-4B8F-8154-4F047AEE6D29}"/>
                </a:ext>
              </a:extLst>
            </p:cNvPr>
            <p:cNvSpPr txBox="1"/>
            <p:nvPr/>
          </p:nvSpPr>
          <p:spPr>
            <a:xfrm>
              <a:off x="7683306" y="3299431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7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01E9F5F-9CE2-46AD-92B7-8F001DD859E0}"/>
                </a:ext>
              </a:extLst>
            </p:cNvPr>
            <p:cNvSpPr txBox="1"/>
            <p:nvPr/>
          </p:nvSpPr>
          <p:spPr>
            <a:xfrm>
              <a:off x="6818375" y="3409442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6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D5345BE-3711-4D44-A885-4EC857B5B07E}"/>
                </a:ext>
              </a:extLst>
            </p:cNvPr>
            <p:cNvSpPr txBox="1"/>
            <p:nvPr/>
          </p:nvSpPr>
          <p:spPr>
            <a:xfrm>
              <a:off x="8937041" y="3460079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11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CA6957-E358-4A6A-B8F9-061B2CFA91BE}"/>
                </a:ext>
              </a:extLst>
            </p:cNvPr>
            <p:cNvSpPr txBox="1"/>
            <p:nvPr/>
          </p:nvSpPr>
          <p:spPr>
            <a:xfrm>
              <a:off x="7921077" y="3721085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A45D6F3-2428-44C3-9024-6D157524F198}"/>
                </a:ext>
              </a:extLst>
            </p:cNvPr>
            <p:cNvSpPr txBox="1"/>
            <p:nvPr/>
          </p:nvSpPr>
          <p:spPr>
            <a:xfrm>
              <a:off x="8585727" y="4325946"/>
              <a:ext cx="7425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12/13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43D886B-74FA-449D-BD35-A7B1F962B1BD}"/>
                </a:ext>
              </a:extLst>
            </p:cNvPr>
            <p:cNvSpPr txBox="1"/>
            <p:nvPr/>
          </p:nvSpPr>
          <p:spPr>
            <a:xfrm>
              <a:off x="8716689" y="4972917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15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33BC10E-2837-4A68-AB97-7C14EE57B246}"/>
                </a:ext>
              </a:extLst>
            </p:cNvPr>
            <p:cNvSpPr txBox="1"/>
            <p:nvPr/>
          </p:nvSpPr>
          <p:spPr>
            <a:xfrm>
              <a:off x="8908147" y="5454587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16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1194C25-0AE2-48B7-AA53-265E175F1AD4}"/>
                </a:ext>
              </a:extLst>
            </p:cNvPr>
            <p:cNvSpPr txBox="1"/>
            <p:nvPr/>
          </p:nvSpPr>
          <p:spPr>
            <a:xfrm>
              <a:off x="8096006" y="5306849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14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6D9F312-6E9B-4A18-8C7B-D565075DCD09}"/>
                </a:ext>
              </a:extLst>
            </p:cNvPr>
            <p:cNvSpPr txBox="1"/>
            <p:nvPr/>
          </p:nvSpPr>
          <p:spPr>
            <a:xfrm>
              <a:off x="8063724" y="5837223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18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687215F-2550-4A9A-BCAF-70AD03F8FE1B}"/>
                </a:ext>
              </a:extLst>
            </p:cNvPr>
            <p:cNvSpPr txBox="1"/>
            <p:nvPr/>
          </p:nvSpPr>
          <p:spPr>
            <a:xfrm>
              <a:off x="7809112" y="5596629"/>
              <a:ext cx="5790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6"/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Pool 17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CCC189C-A551-4FCC-9B11-F2502440D1DD}"/>
                </a:ext>
              </a:extLst>
            </p:cNvPr>
            <p:cNvCxnSpPr/>
            <p:nvPr/>
          </p:nvCxnSpPr>
          <p:spPr bwMode="auto">
            <a:xfrm flipV="1">
              <a:off x="6338888" y="2133601"/>
              <a:ext cx="0" cy="37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5E76228-2CC2-4AFC-A7F0-91C26834E09E}"/>
                </a:ext>
              </a:extLst>
            </p:cNvPr>
            <p:cNvSpPr/>
            <p:nvPr/>
          </p:nvSpPr>
          <p:spPr bwMode="auto">
            <a:xfrm>
              <a:off x="8441434" y="1624115"/>
              <a:ext cx="166203" cy="112498"/>
            </a:xfrm>
            <a:prstGeom prst="rect">
              <a:avLst/>
            </a:prstGeom>
            <a:solidFill>
              <a:srgbClr val="FF33CC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E03A5AA-A107-46E0-BFED-0360F6698525}"/>
                </a:ext>
              </a:extLst>
            </p:cNvPr>
            <p:cNvCxnSpPr/>
            <p:nvPr/>
          </p:nvCxnSpPr>
          <p:spPr bwMode="auto">
            <a:xfrm flipV="1">
              <a:off x="8746332" y="3783806"/>
              <a:ext cx="9525" cy="2286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CD5F9B-1839-446C-ABE2-4D7EA9BF1F50}"/>
                </a:ext>
              </a:extLst>
            </p:cNvPr>
            <p:cNvCxnSpPr/>
            <p:nvPr/>
          </p:nvCxnSpPr>
          <p:spPr bwMode="auto">
            <a:xfrm flipH="1" flipV="1">
              <a:off x="8808244" y="3324227"/>
              <a:ext cx="7144" cy="45719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ACF354C-C6EA-4F98-A839-85DCC38631FE}"/>
                </a:ext>
              </a:extLst>
            </p:cNvPr>
            <p:cNvCxnSpPr/>
            <p:nvPr/>
          </p:nvCxnSpPr>
          <p:spPr bwMode="auto">
            <a:xfrm>
              <a:off x="8755856" y="3781425"/>
              <a:ext cx="5953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C205F67F-D96E-4B12-BDC4-5D6CC1D2D47C}"/>
                </a:ext>
              </a:extLst>
            </p:cNvPr>
            <p:cNvSpPr/>
            <p:nvPr/>
          </p:nvSpPr>
          <p:spPr bwMode="auto">
            <a:xfrm rot="11739396" flipV="1">
              <a:off x="8897809" y="5876299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E50F0EB-BD63-4925-8439-6B8841928BF4}"/>
                </a:ext>
              </a:extLst>
            </p:cNvPr>
            <p:cNvCxnSpPr/>
            <p:nvPr/>
          </p:nvCxnSpPr>
          <p:spPr bwMode="auto">
            <a:xfrm flipH="1">
              <a:off x="8153400" y="474662"/>
              <a:ext cx="833738" cy="52556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6" name="Freeform 39">
              <a:extLst>
                <a:ext uri="{FF2B5EF4-FFF2-40B4-BE49-F238E27FC236}">
                  <a16:creationId xmlns:a16="http://schemas.microsoft.com/office/drawing/2014/main" id="{27B44366-5017-4E9B-9522-74BC216C4F86}"/>
                </a:ext>
              </a:extLst>
            </p:cNvPr>
            <p:cNvSpPr/>
            <p:nvPr/>
          </p:nvSpPr>
          <p:spPr bwMode="auto">
            <a:xfrm>
              <a:off x="7607300" y="996951"/>
              <a:ext cx="546144" cy="415925"/>
            </a:xfrm>
            <a:custGeom>
              <a:avLst/>
              <a:gdLst>
                <a:gd name="connsiteX0" fmla="*/ 0 w 546144"/>
                <a:gd name="connsiteY0" fmla="*/ 415925 h 415925"/>
                <a:gd name="connsiteX1" fmla="*/ 15875 w 546144"/>
                <a:gd name="connsiteY1" fmla="*/ 409575 h 415925"/>
                <a:gd name="connsiteX2" fmla="*/ 19050 w 546144"/>
                <a:gd name="connsiteY2" fmla="*/ 400050 h 415925"/>
                <a:gd name="connsiteX3" fmla="*/ 31750 w 546144"/>
                <a:gd name="connsiteY3" fmla="*/ 381000 h 415925"/>
                <a:gd name="connsiteX4" fmla="*/ 34925 w 546144"/>
                <a:gd name="connsiteY4" fmla="*/ 371475 h 415925"/>
                <a:gd name="connsiteX5" fmla="*/ 44450 w 546144"/>
                <a:gd name="connsiteY5" fmla="*/ 368300 h 415925"/>
                <a:gd name="connsiteX6" fmla="*/ 57150 w 546144"/>
                <a:gd name="connsiteY6" fmla="*/ 355600 h 415925"/>
                <a:gd name="connsiteX7" fmla="*/ 60325 w 546144"/>
                <a:gd name="connsiteY7" fmla="*/ 346075 h 415925"/>
                <a:gd name="connsiteX8" fmla="*/ 69850 w 546144"/>
                <a:gd name="connsiteY8" fmla="*/ 342900 h 415925"/>
                <a:gd name="connsiteX9" fmla="*/ 98425 w 546144"/>
                <a:gd name="connsiteY9" fmla="*/ 323850 h 415925"/>
                <a:gd name="connsiteX10" fmla="*/ 107950 w 546144"/>
                <a:gd name="connsiteY10" fmla="*/ 317500 h 415925"/>
                <a:gd name="connsiteX11" fmla="*/ 127000 w 546144"/>
                <a:gd name="connsiteY11" fmla="*/ 311150 h 415925"/>
                <a:gd name="connsiteX12" fmla="*/ 136525 w 546144"/>
                <a:gd name="connsiteY12" fmla="*/ 304800 h 415925"/>
                <a:gd name="connsiteX13" fmla="*/ 155575 w 546144"/>
                <a:gd name="connsiteY13" fmla="*/ 298450 h 415925"/>
                <a:gd name="connsiteX14" fmla="*/ 165100 w 546144"/>
                <a:gd name="connsiteY14" fmla="*/ 292100 h 415925"/>
                <a:gd name="connsiteX15" fmla="*/ 174625 w 546144"/>
                <a:gd name="connsiteY15" fmla="*/ 288925 h 415925"/>
                <a:gd name="connsiteX16" fmla="*/ 187325 w 546144"/>
                <a:gd name="connsiteY16" fmla="*/ 285750 h 415925"/>
                <a:gd name="connsiteX17" fmla="*/ 203200 w 546144"/>
                <a:gd name="connsiteY17" fmla="*/ 282575 h 415925"/>
                <a:gd name="connsiteX18" fmla="*/ 222250 w 546144"/>
                <a:gd name="connsiteY18" fmla="*/ 276225 h 415925"/>
                <a:gd name="connsiteX19" fmla="*/ 279400 w 546144"/>
                <a:gd name="connsiteY19" fmla="*/ 257175 h 415925"/>
                <a:gd name="connsiteX20" fmla="*/ 298450 w 546144"/>
                <a:gd name="connsiteY20" fmla="*/ 250825 h 415925"/>
                <a:gd name="connsiteX21" fmla="*/ 307975 w 546144"/>
                <a:gd name="connsiteY21" fmla="*/ 247650 h 415925"/>
                <a:gd name="connsiteX22" fmla="*/ 317500 w 546144"/>
                <a:gd name="connsiteY22" fmla="*/ 241300 h 415925"/>
                <a:gd name="connsiteX23" fmla="*/ 346075 w 546144"/>
                <a:gd name="connsiteY23" fmla="*/ 231775 h 415925"/>
                <a:gd name="connsiteX24" fmla="*/ 393700 w 546144"/>
                <a:gd name="connsiteY24" fmla="*/ 215900 h 415925"/>
                <a:gd name="connsiteX25" fmla="*/ 403225 w 546144"/>
                <a:gd name="connsiteY25" fmla="*/ 212725 h 415925"/>
                <a:gd name="connsiteX26" fmla="*/ 412750 w 546144"/>
                <a:gd name="connsiteY26" fmla="*/ 209550 h 415925"/>
                <a:gd name="connsiteX27" fmla="*/ 444500 w 546144"/>
                <a:gd name="connsiteY27" fmla="*/ 203200 h 415925"/>
                <a:gd name="connsiteX28" fmla="*/ 463550 w 546144"/>
                <a:gd name="connsiteY28" fmla="*/ 196850 h 415925"/>
                <a:gd name="connsiteX29" fmla="*/ 473075 w 546144"/>
                <a:gd name="connsiteY29" fmla="*/ 193675 h 415925"/>
                <a:gd name="connsiteX30" fmla="*/ 492125 w 546144"/>
                <a:gd name="connsiteY30" fmla="*/ 180975 h 415925"/>
                <a:gd name="connsiteX31" fmla="*/ 504825 w 546144"/>
                <a:gd name="connsiteY31" fmla="*/ 161925 h 415925"/>
                <a:gd name="connsiteX32" fmla="*/ 511175 w 546144"/>
                <a:gd name="connsiteY32" fmla="*/ 152400 h 415925"/>
                <a:gd name="connsiteX33" fmla="*/ 517525 w 546144"/>
                <a:gd name="connsiteY33" fmla="*/ 130175 h 415925"/>
                <a:gd name="connsiteX34" fmla="*/ 523875 w 546144"/>
                <a:gd name="connsiteY34" fmla="*/ 111125 h 415925"/>
                <a:gd name="connsiteX35" fmla="*/ 530225 w 546144"/>
                <a:gd name="connsiteY35" fmla="*/ 92075 h 415925"/>
                <a:gd name="connsiteX36" fmla="*/ 533400 w 546144"/>
                <a:gd name="connsiteY36" fmla="*/ 82550 h 415925"/>
                <a:gd name="connsiteX37" fmla="*/ 536575 w 546144"/>
                <a:gd name="connsiteY37" fmla="*/ 73025 h 415925"/>
                <a:gd name="connsiteX38" fmla="*/ 539750 w 546144"/>
                <a:gd name="connsiteY38" fmla="*/ 57150 h 415925"/>
                <a:gd name="connsiteX39" fmla="*/ 542925 w 546144"/>
                <a:gd name="connsiteY39" fmla="*/ 15875 h 415925"/>
                <a:gd name="connsiteX40" fmla="*/ 546100 w 546144"/>
                <a:gd name="connsiteY40" fmla="*/ 0 h 4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46144" h="415925">
                  <a:moveTo>
                    <a:pt x="0" y="415925"/>
                  </a:moveTo>
                  <a:cubicBezTo>
                    <a:pt x="5292" y="413808"/>
                    <a:pt x="11497" y="413224"/>
                    <a:pt x="15875" y="409575"/>
                  </a:cubicBezTo>
                  <a:cubicBezTo>
                    <a:pt x="18446" y="407432"/>
                    <a:pt x="17425" y="402976"/>
                    <a:pt x="19050" y="400050"/>
                  </a:cubicBezTo>
                  <a:cubicBezTo>
                    <a:pt x="22756" y="393379"/>
                    <a:pt x="29337" y="388240"/>
                    <a:pt x="31750" y="381000"/>
                  </a:cubicBezTo>
                  <a:cubicBezTo>
                    <a:pt x="32808" y="377825"/>
                    <a:pt x="32558" y="373842"/>
                    <a:pt x="34925" y="371475"/>
                  </a:cubicBezTo>
                  <a:cubicBezTo>
                    <a:pt x="37292" y="369108"/>
                    <a:pt x="41275" y="369358"/>
                    <a:pt x="44450" y="368300"/>
                  </a:cubicBezTo>
                  <a:cubicBezTo>
                    <a:pt x="52917" y="342900"/>
                    <a:pt x="40217" y="372533"/>
                    <a:pt x="57150" y="355600"/>
                  </a:cubicBezTo>
                  <a:cubicBezTo>
                    <a:pt x="59517" y="353233"/>
                    <a:pt x="57958" y="348442"/>
                    <a:pt x="60325" y="346075"/>
                  </a:cubicBezTo>
                  <a:cubicBezTo>
                    <a:pt x="62692" y="343708"/>
                    <a:pt x="66924" y="344525"/>
                    <a:pt x="69850" y="342900"/>
                  </a:cubicBezTo>
                  <a:lnTo>
                    <a:pt x="98425" y="323850"/>
                  </a:lnTo>
                  <a:cubicBezTo>
                    <a:pt x="101600" y="321733"/>
                    <a:pt x="104330" y="318707"/>
                    <a:pt x="107950" y="317500"/>
                  </a:cubicBezTo>
                  <a:cubicBezTo>
                    <a:pt x="114300" y="315383"/>
                    <a:pt x="121431" y="314863"/>
                    <a:pt x="127000" y="311150"/>
                  </a:cubicBezTo>
                  <a:cubicBezTo>
                    <a:pt x="130175" y="309033"/>
                    <a:pt x="133038" y="306350"/>
                    <a:pt x="136525" y="304800"/>
                  </a:cubicBezTo>
                  <a:cubicBezTo>
                    <a:pt x="142642" y="302082"/>
                    <a:pt x="150006" y="302163"/>
                    <a:pt x="155575" y="298450"/>
                  </a:cubicBezTo>
                  <a:cubicBezTo>
                    <a:pt x="158750" y="296333"/>
                    <a:pt x="161687" y="293807"/>
                    <a:pt x="165100" y="292100"/>
                  </a:cubicBezTo>
                  <a:cubicBezTo>
                    <a:pt x="168093" y="290603"/>
                    <a:pt x="171407" y="289844"/>
                    <a:pt x="174625" y="288925"/>
                  </a:cubicBezTo>
                  <a:cubicBezTo>
                    <a:pt x="178821" y="287726"/>
                    <a:pt x="183065" y="286697"/>
                    <a:pt x="187325" y="285750"/>
                  </a:cubicBezTo>
                  <a:cubicBezTo>
                    <a:pt x="192593" y="284579"/>
                    <a:pt x="197994" y="283995"/>
                    <a:pt x="203200" y="282575"/>
                  </a:cubicBezTo>
                  <a:cubicBezTo>
                    <a:pt x="209658" y="280814"/>
                    <a:pt x="215900" y="278342"/>
                    <a:pt x="222250" y="276225"/>
                  </a:cubicBezTo>
                  <a:lnTo>
                    <a:pt x="279400" y="257175"/>
                  </a:lnTo>
                  <a:lnTo>
                    <a:pt x="298450" y="250825"/>
                  </a:lnTo>
                  <a:cubicBezTo>
                    <a:pt x="301625" y="249767"/>
                    <a:pt x="305190" y="249506"/>
                    <a:pt x="307975" y="247650"/>
                  </a:cubicBezTo>
                  <a:cubicBezTo>
                    <a:pt x="311150" y="245533"/>
                    <a:pt x="314013" y="242850"/>
                    <a:pt x="317500" y="241300"/>
                  </a:cubicBezTo>
                  <a:lnTo>
                    <a:pt x="346075" y="231775"/>
                  </a:lnTo>
                  <a:lnTo>
                    <a:pt x="393700" y="215900"/>
                  </a:lnTo>
                  <a:lnTo>
                    <a:pt x="403225" y="212725"/>
                  </a:lnTo>
                  <a:cubicBezTo>
                    <a:pt x="406400" y="211667"/>
                    <a:pt x="409449" y="210100"/>
                    <a:pt x="412750" y="209550"/>
                  </a:cubicBezTo>
                  <a:cubicBezTo>
                    <a:pt x="425623" y="207404"/>
                    <a:pt x="432659" y="206752"/>
                    <a:pt x="444500" y="203200"/>
                  </a:cubicBezTo>
                  <a:cubicBezTo>
                    <a:pt x="450911" y="201277"/>
                    <a:pt x="457200" y="198967"/>
                    <a:pt x="463550" y="196850"/>
                  </a:cubicBezTo>
                  <a:cubicBezTo>
                    <a:pt x="466725" y="195792"/>
                    <a:pt x="470290" y="195531"/>
                    <a:pt x="473075" y="193675"/>
                  </a:cubicBezTo>
                  <a:lnTo>
                    <a:pt x="492125" y="180975"/>
                  </a:lnTo>
                  <a:lnTo>
                    <a:pt x="504825" y="161925"/>
                  </a:lnTo>
                  <a:cubicBezTo>
                    <a:pt x="506942" y="158750"/>
                    <a:pt x="509968" y="156020"/>
                    <a:pt x="511175" y="152400"/>
                  </a:cubicBezTo>
                  <a:cubicBezTo>
                    <a:pt x="521845" y="120389"/>
                    <a:pt x="505565" y="170042"/>
                    <a:pt x="517525" y="130175"/>
                  </a:cubicBezTo>
                  <a:cubicBezTo>
                    <a:pt x="519448" y="123764"/>
                    <a:pt x="521758" y="117475"/>
                    <a:pt x="523875" y="111125"/>
                  </a:cubicBezTo>
                  <a:lnTo>
                    <a:pt x="530225" y="92075"/>
                  </a:lnTo>
                  <a:lnTo>
                    <a:pt x="533400" y="82550"/>
                  </a:lnTo>
                  <a:cubicBezTo>
                    <a:pt x="534458" y="79375"/>
                    <a:pt x="535919" y="76307"/>
                    <a:pt x="536575" y="73025"/>
                  </a:cubicBezTo>
                  <a:lnTo>
                    <a:pt x="539750" y="57150"/>
                  </a:lnTo>
                  <a:cubicBezTo>
                    <a:pt x="540808" y="43392"/>
                    <a:pt x="541213" y="29567"/>
                    <a:pt x="542925" y="15875"/>
                  </a:cubicBezTo>
                  <a:cubicBezTo>
                    <a:pt x="546769" y="-14880"/>
                    <a:pt x="546100" y="21854"/>
                    <a:pt x="546100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9EEECA93-657F-4710-B9C2-CDAD7B52A9E8}"/>
                </a:ext>
              </a:extLst>
            </p:cNvPr>
            <p:cNvCxnSpPr/>
            <p:nvPr/>
          </p:nvCxnSpPr>
          <p:spPr bwMode="auto">
            <a:xfrm flipH="1" flipV="1">
              <a:off x="8987139" y="474663"/>
              <a:ext cx="71137" cy="93821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F71451C-CE6A-423B-B8D0-FAAED86644FC}"/>
                </a:ext>
              </a:extLst>
            </p:cNvPr>
            <p:cNvCxnSpPr>
              <a:endCxn id="146" idx="0"/>
            </p:cNvCxnSpPr>
            <p:nvPr/>
          </p:nvCxnSpPr>
          <p:spPr bwMode="auto">
            <a:xfrm flipV="1">
              <a:off x="7607300" y="1412875"/>
              <a:ext cx="0" cy="55403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9" name="Freeform 43">
              <a:extLst>
                <a:ext uri="{FF2B5EF4-FFF2-40B4-BE49-F238E27FC236}">
                  <a16:creationId xmlns:a16="http://schemas.microsoft.com/office/drawing/2014/main" id="{E75526AC-FA2E-4B47-A26D-3E03DE6DB05E}"/>
                </a:ext>
              </a:extLst>
            </p:cNvPr>
            <p:cNvSpPr/>
            <p:nvPr/>
          </p:nvSpPr>
          <p:spPr bwMode="auto">
            <a:xfrm>
              <a:off x="7434265" y="1962151"/>
              <a:ext cx="762173" cy="709613"/>
            </a:xfrm>
            <a:custGeom>
              <a:avLst/>
              <a:gdLst>
                <a:gd name="connsiteX0" fmla="*/ 757237 w 762173"/>
                <a:gd name="connsiteY0" fmla="*/ 709613 h 709613"/>
                <a:gd name="connsiteX1" fmla="*/ 759618 w 762173"/>
                <a:gd name="connsiteY1" fmla="*/ 678656 h 709613"/>
                <a:gd name="connsiteX2" fmla="*/ 754856 w 762173"/>
                <a:gd name="connsiteY2" fmla="*/ 671513 h 709613"/>
                <a:gd name="connsiteX3" fmla="*/ 740568 w 762173"/>
                <a:gd name="connsiteY3" fmla="*/ 666750 h 709613"/>
                <a:gd name="connsiteX4" fmla="*/ 726281 w 762173"/>
                <a:gd name="connsiteY4" fmla="*/ 659606 h 709613"/>
                <a:gd name="connsiteX5" fmla="*/ 719137 w 762173"/>
                <a:gd name="connsiteY5" fmla="*/ 654844 h 709613"/>
                <a:gd name="connsiteX6" fmla="*/ 709612 w 762173"/>
                <a:gd name="connsiteY6" fmla="*/ 647700 h 709613"/>
                <a:gd name="connsiteX7" fmla="*/ 695325 w 762173"/>
                <a:gd name="connsiteY7" fmla="*/ 642938 h 709613"/>
                <a:gd name="connsiteX8" fmla="*/ 671512 w 762173"/>
                <a:gd name="connsiteY8" fmla="*/ 635794 h 709613"/>
                <a:gd name="connsiteX9" fmla="*/ 652462 w 762173"/>
                <a:gd name="connsiteY9" fmla="*/ 633413 h 709613"/>
                <a:gd name="connsiteX10" fmla="*/ 633412 w 762173"/>
                <a:gd name="connsiteY10" fmla="*/ 628650 h 709613"/>
                <a:gd name="connsiteX11" fmla="*/ 607218 w 762173"/>
                <a:gd name="connsiteY11" fmla="*/ 621506 h 709613"/>
                <a:gd name="connsiteX12" fmla="*/ 583406 w 762173"/>
                <a:gd name="connsiteY12" fmla="*/ 619125 h 709613"/>
                <a:gd name="connsiteX13" fmla="*/ 547687 w 762173"/>
                <a:gd name="connsiteY13" fmla="*/ 614363 h 709613"/>
                <a:gd name="connsiteX14" fmla="*/ 521493 w 762173"/>
                <a:gd name="connsiteY14" fmla="*/ 609600 h 709613"/>
                <a:gd name="connsiteX15" fmla="*/ 511968 w 762173"/>
                <a:gd name="connsiteY15" fmla="*/ 607219 h 709613"/>
                <a:gd name="connsiteX16" fmla="*/ 447675 w 762173"/>
                <a:gd name="connsiteY16" fmla="*/ 602456 h 709613"/>
                <a:gd name="connsiteX17" fmla="*/ 390525 w 762173"/>
                <a:gd name="connsiteY17" fmla="*/ 595313 h 709613"/>
                <a:gd name="connsiteX18" fmla="*/ 383381 w 762173"/>
                <a:gd name="connsiteY18" fmla="*/ 592931 h 709613"/>
                <a:gd name="connsiteX19" fmla="*/ 373856 w 762173"/>
                <a:gd name="connsiteY19" fmla="*/ 581025 h 709613"/>
                <a:gd name="connsiteX20" fmla="*/ 304800 w 762173"/>
                <a:gd name="connsiteY20" fmla="*/ 578644 h 709613"/>
                <a:gd name="connsiteX21" fmla="*/ 283368 w 762173"/>
                <a:gd name="connsiteY21" fmla="*/ 576263 h 709613"/>
                <a:gd name="connsiteX22" fmla="*/ 273843 w 762173"/>
                <a:gd name="connsiteY22" fmla="*/ 573881 h 709613"/>
                <a:gd name="connsiteX23" fmla="*/ 233362 w 762173"/>
                <a:gd name="connsiteY23" fmla="*/ 569119 h 709613"/>
                <a:gd name="connsiteX24" fmla="*/ 219075 w 762173"/>
                <a:gd name="connsiteY24" fmla="*/ 566738 h 709613"/>
                <a:gd name="connsiteX25" fmla="*/ 200025 w 762173"/>
                <a:gd name="connsiteY25" fmla="*/ 564356 h 709613"/>
                <a:gd name="connsiteX26" fmla="*/ 188118 w 762173"/>
                <a:gd name="connsiteY26" fmla="*/ 561975 h 709613"/>
                <a:gd name="connsiteX27" fmla="*/ 152400 w 762173"/>
                <a:gd name="connsiteY27" fmla="*/ 557213 h 709613"/>
                <a:gd name="connsiteX28" fmla="*/ 140493 w 762173"/>
                <a:gd name="connsiteY28" fmla="*/ 554831 h 709613"/>
                <a:gd name="connsiteX29" fmla="*/ 114300 w 762173"/>
                <a:gd name="connsiteY29" fmla="*/ 550069 h 709613"/>
                <a:gd name="connsiteX30" fmla="*/ 92868 w 762173"/>
                <a:gd name="connsiteY30" fmla="*/ 545306 h 709613"/>
                <a:gd name="connsiteX31" fmla="*/ 64293 w 762173"/>
                <a:gd name="connsiteY31" fmla="*/ 540544 h 709613"/>
                <a:gd name="connsiteX32" fmla="*/ 57150 w 762173"/>
                <a:gd name="connsiteY32" fmla="*/ 538163 h 709613"/>
                <a:gd name="connsiteX33" fmla="*/ 40481 w 762173"/>
                <a:gd name="connsiteY33" fmla="*/ 533400 h 709613"/>
                <a:gd name="connsiteX34" fmla="*/ 28575 w 762173"/>
                <a:gd name="connsiteY34" fmla="*/ 516731 h 709613"/>
                <a:gd name="connsiteX35" fmla="*/ 21431 w 762173"/>
                <a:gd name="connsiteY35" fmla="*/ 500063 h 709613"/>
                <a:gd name="connsiteX36" fmla="*/ 14287 w 762173"/>
                <a:gd name="connsiteY36" fmla="*/ 497681 h 709613"/>
                <a:gd name="connsiteX37" fmla="*/ 9525 w 762173"/>
                <a:gd name="connsiteY37" fmla="*/ 490538 h 709613"/>
                <a:gd name="connsiteX38" fmla="*/ 2381 w 762173"/>
                <a:gd name="connsiteY38" fmla="*/ 476250 h 709613"/>
                <a:gd name="connsiteX39" fmla="*/ 0 w 762173"/>
                <a:gd name="connsiteY39" fmla="*/ 466725 h 709613"/>
                <a:gd name="connsiteX40" fmla="*/ 2381 w 762173"/>
                <a:gd name="connsiteY40" fmla="*/ 392906 h 709613"/>
                <a:gd name="connsiteX41" fmla="*/ 7143 w 762173"/>
                <a:gd name="connsiteY41" fmla="*/ 378619 h 709613"/>
                <a:gd name="connsiteX42" fmla="*/ 14287 w 762173"/>
                <a:gd name="connsiteY42" fmla="*/ 354806 h 709613"/>
                <a:gd name="connsiteX43" fmla="*/ 19050 w 762173"/>
                <a:gd name="connsiteY43" fmla="*/ 347663 h 709613"/>
                <a:gd name="connsiteX44" fmla="*/ 26193 w 762173"/>
                <a:gd name="connsiteY44" fmla="*/ 333375 h 709613"/>
                <a:gd name="connsiteX45" fmla="*/ 28575 w 762173"/>
                <a:gd name="connsiteY45" fmla="*/ 326231 h 709613"/>
                <a:gd name="connsiteX46" fmla="*/ 35718 w 762173"/>
                <a:gd name="connsiteY46" fmla="*/ 321469 h 709613"/>
                <a:gd name="connsiteX47" fmla="*/ 47625 w 762173"/>
                <a:gd name="connsiteY47" fmla="*/ 300038 h 709613"/>
                <a:gd name="connsiteX48" fmla="*/ 52387 w 762173"/>
                <a:gd name="connsiteY48" fmla="*/ 292894 h 709613"/>
                <a:gd name="connsiteX49" fmla="*/ 59531 w 762173"/>
                <a:gd name="connsiteY49" fmla="*/ 285750 h 709613"/>
                <a:gd name="connsiteX50" fmla="*/ 73818 w 762173"/>
                <a:gd name="connsiteY50" fmla="*/ 264319 h 709613"/>
                <a:gd name="connsiteX51" fmla="*/ 78581 w 762173"/>
                <a:gd name="connsiteY51" fmla="*/ 257175 h 709613"/>
                <a:gd name="connsiteX52" fmla="*/ 80962 w 762173"/>
                <a:gd name="connsiteY52" fmla="*/ 250031 h 709613"/>
                <a:gd name="connsiteX53" fmla="*/ 90487 w 762173"/>
                <a:gd name="connsiteY53" fmla="*/ 235744 h 709613"/>
                <a:gd name="connsiteX54" fmla="*/ 100012 w 762173"/>
                <a:gd name="connsiteY54" fmla="*/ 214313 h 709613"/>
                <a:gd name="connsiteX55" fmla="*/ 102393 w 762173"/>
                <a:gd name="connsiteY55" fmla="*/ 207169 h 709613"/>
                <a:gd name="connsiteX56" fmla="*/ 111918 w 762173"/>
                <a:gd name="connsiteY56" fmla="*/ 192881 h 709613"/>
                <a:gd name="connsiteX57" fmla="*/ 116681 w 762173"/>
                <a:gd name="connsiteY57" fmla="*/ 178594 h 709613"/>
                <a:gd name="connsiteX58" fmla="*/ 121443 w 762173"/>
                <a:gd name="connsiteY58" fmla="*/ 171450 h 709613"/>
                <a:gd name="connsiteX59" fmla="*/ 126206 w 762173"/>
                <a:gd name="connsiteY59" fmla="*/ 157163 h 709613"/>
                <a:gd name="connsiteX60" fmla="*/ 133350 w 762173"/>
                <a:gd name="connsiteY60" fmla="*/ 142875 h 709613"/>
                <a:gd name="connsiteX61" fmla="*/ 138112 w 762173"/>
                <a:gd name="connsiteY61" fmla="*/ 135731 h 709613"/>
                <a:gd name="connsiteX62" fmla="*/ 142875 w 762173"/>
                <a:gd name="connsiteY62" fmla="*/ 121444 h 709613"/>
                <a:gd name="connsiteX63" fmla="*/ 147637 w 762173"/>
                <a:gd name="connsiteY63" fmla="*/ 114300 h 709613"/>
                <a:gd name="connsiteX64" fmla="*/ 154781 w 762173"/>
                <a:gd name="connsiteY64" fmla="*/ 92869 h 709613"/>
                <a:gd name="connsiteX65" fmla="*/ 159543 w 762173"/>
                <a:gd name="connsiteY65" fmla="*/ 78581 h 709613"/>
                <a:gd name="connsiteX66" fmla="*/ 164306 w 762173"/>
                <a:gd name="connsiteY66" fmla="*/ 61913 h 709613"/>
                <a:gd name="connsiteX67" fmla="*/ 169068 w 762173"/>
                <a:gd name="connsiteY67" fmla="*/ 35719 h 709613"/>
                <a:gd name="connsiteX68" fmla="*/ 171450 w 762173"/>
                <a:gd name="connsiteY68" fmla="*/ 0 h 70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762173" h="709613">
                  <a:moveTo>
                    <a:pt x="757237" y="709613"/>
                  </a:moveTo>
                  <a:cubicBezTo>
                    <a:pt x="760217" y="694715"/>
                    <a:pt x="765266" y="689951"/>
                    <a:pt x="759618" y="678656"/>
                  </a:cubicBezTo>
                  <a:cubicBezTo>
                    <a:pt x="758338" y="676097"/>
                    <a:pt x="757283" y="673030"/>
                    <a:pt x="754856" y="671513"/>
                  </a:cubicBezTo>
                  <a:cubicBezTo>
                    <a:pt x="750599" y="668852"/>
                    <a:pt x="740568" y="666750"/>
                    <a:pt x="740568" y="666750"/>
                  </a:cubicBezTo>
                  <a:cubicBezTo>
                    <a:pt x="720104" y="653107"/>
                    <a:pt x="745993" y="669462"/>
                    <a:pt x="726281" y="659606"/>
                  </a:cubicBezTo>
                  <a:cubicBezTo>
                    <a:pt x="723721" y="658326"/>
                    <a:pt x="721466" y="656507"/>
                    <a:pt x="719137" y="654844"/>
                  </a:cubicBezTo>
                  <a:cubicBezTo>
                    <a:pt x="715907" y="652537"/>
                    <a:pt x="713162" y="649475"/>
                    <a:pt x="709612" y="647700"/>
                  </a:cubicBezTo>
                  <a:cubicBezTo>
                    <a:pt x="705122" y="645455"/>
                    <a:pt x="700087" y="644525"/>
                    <a:pt x="695325" y="642938"/>
                  </a:cubicBezTo>
                  <a:cubicBezTo>
                    <a:pt x="687556" y="640348"/>
                    <a:pt x="679641" y="637149"/>
                    <a:pt x="671512" y="635794"/>
                  </a:cubicBezTo>
                  <a:cubicBezTo>
                    <a:pt x="665200" y="634742"/>
                    <a:pt x="658812" y="634207"/>
                    <a:pt x="652462" y="633413"/>
                  </a:cubicBezTo>
                  <a:cubicBezTo>
                    <a:pt x="636141" y="627971"/>
                    <a:pt x="656386" y="634393"/>
                    <a:pt x="633412" y="628650"/>
                  </a:cubicBezTo>
                  <a:cubicBezTo>
                    <a:pt x="620883" y="625518"/>
                    <a:pt x="626553" y="623439"/>
                    <a:pt x="607218" y="621506"/>
                  </a:cubicBezTo>
                  <a:lnTo>
                    <a:pt x="583406" y="619125"/>
                  </a:lnTo>
                  <a:cubicBezTo>
                    <a:pt x="569558" y="617586"/>
                    <a:pt x="561244" y="616299"/>
                    <a:pt x="547687" y="614363"/>
                  </a:cubicBezTo>
                  <a:cubicBezTo>
                    <a:pt x="532361" y="609253"/>
                    <a:pt x="548415" y="614087"/>
                    <a:pt x="521493" y="609600"/>
                  </a:cubicBezTo>
                  <a:cubicBezTo>
                    <a:pt x="518265" y="609062"/>
                    <a:pt x="515208" y="607682"/>
                    <a:pt x="511968" y="607219"/>
                  </a:cubicBezTo>
                  <a:cubicBezTo>
                    <a:pt x="493715" y="604612"/>
                    <a:pt x="463908" y="603411"/>
                    <a:pt x="447675" y="602456"/>
                  </a:cubicBezTo>
                  <a:cubicBezTo>
                    <a:pt x="406440" y="596566"/>
                    <a:pt x="425507" y="598811"/>
                    <a:pt x="390525" y="595313"/>
                  </a:cubicBezTo>
                  <a:cubicBezTo>
                    <a:pt x="388144" y="594519"/>
                    <a:pt x="385156" y="594706"/>
                    <a:pt x="383381" y="592931"/>
                  </a:cubicBezTo>
                  <a:cubicBezTo>
                    <a:pt x="377961" y="587511"/>
                    <a:pt x="385521" y="582119"/>
                    <a:pt x="373856" y="581025"/>
                  </a:cubicBezTo>
                  <a:cubicBezTo>
                    <a:pt x="350924" y="578875"/>
                    <a:pt x="327819" y="579438"/>
                    <a:pt x="304800" y="578644"/>
                  </a:cubicBezTo>
                  <a:cubicBezTo>
                    <a:pt x="297656" y="577850"/>
                    <a:pt x="290472" y="577356"/>
                    <a:pt x="283368" y="576263"/>
                  </a:cubicBezTo>
                  <a:cubicBezTo>
                    <a:pt x="280133" y="575765"/>
                    <a:pt x="277071" y="574419"/>
                    <a:pt x="273843" y="573881"/>
                  </a:cubicBezTo>
                  <a:cubicBezTo>
                    <a:pt x="263903" y="572224"/>
                    <a:pt x="242910" y="570392"/>
                    <a:pt x="233362" y="569119"/>
                  </a:cubicBezTo>
                  <a:cubicBezTo>
                    <a:pt x="228576" y="568481"/>
                    <a:pt x="223854" y="567421"/>
                    <a:pt x="219075" y="566738"/>
                  </a:cubicBezTo>
                  <a:cubicBezTo>
                    <a:pt x="212740" y="565833"/>
                    <a:pt x="206350" y="565329"/>
                    <a:pt x="200025" y="564356"/>
                  </a:cubicBezTo>
                  <a:cubicBezTo>
                    <a:pt x="196024" y="563740"/>
                    <a:pt x="192111" y="562640"/>
                    <a:pt x="188118" y="561975"/>
                  </a:cubicBezTo>
                  <a:cubicBezTo>
                    <a:pt x="159181" y="557153"/>
                    <a:pt x="183785" y="562042"/>
                    <a:pt x="152400" y="557213"/>
                  </a:cubicBezTo>
                  <a:cubicBezTo>
                    <a:pt x="148399" y="556597"/>
                    <a:pt x="144475" y="555555"/>
                    <a:pt x="140493" y="554831"/>
                  </a:cubicBezTo>
                  <a:cubicBezTo>
                    <a:pt x="126266" y="552244"/>
                    <a:pt x="127544" y="553012"/>
                    <a:pt x="114300" y="550069"/>
                  </a:cubicBezTo>
                  <a:cubicBezTo>
                    <a:pt x="98980" y="546665"/>
                    <a:pt x="110295" y="548381"/>
                    <a:pt x="92868" y="545306"/>
                  </a:cubicBezTo>
                  <a:lnTo>
                    <a:pt x="64293" y="540544"/>
                  </a:lnTo>
                  <a:cubicBezTo>
                    <a:pt x="61912" y="539750"/>
                    <a:pt x="59563" y="538853"/>
                    <a:pt x="57150" y="538163"/>
                  </a:cubicBezTo>
                  <a:cubicBezTo>
                    <a:pt x="36212" y="532180"/>
                    <a:pt x="57616" y="539111"/>
                    <a:pt x="40481" y="533400"/>
                  </a:cubicBezTo>
                  <a:cubicBezTo>
                    <a:pt x="34924" y="516732"/>
                    <a:pt x="40480" y="520701"/>
                    <a:pt x="28575" y="516731"/>
                  </a:cubicBezTo>
                  <a:cubicBezTo>
                    <a:pt x="27145" y="511012"/>
                    <a:pt x="26569" y="504174"/>
                    <a:pt x="21431" y="500063"/>
                  </a:cubicBezTo>
                  <a:cubicBezTo>
                    <a:pt x="19471" y="498495"/>
                    <a:pt x="16668" y="498475"/>
                    <a:pt x="14287" y="497681"/>
                  </a:cubicBezTo>
                  <a:cubicBezTo>
                    <a:pt x="12700" y="495300"/>
                    <a:pt x="10805" y="493097"/>
                    <a:pt x="9525" y="490538"/>
                  </a:cubicBezTo>
                  <a:cubicBezTo>
                    <a:pt x="-337" y="470816"/>
                    <a:pt x="16031" y="496728"/>
                    <a:pt x="2381" y="476250"/>
                  </a:cubicBezTo>
                  <a:cubicBezTo>
                    <a:pt x="1587" y="473075"/>
                    <a:pt x="0" y="469998"/>
                    <a:pt x="0" y="466725"/>
                  </a:cubicBezTo>
                  <a:cubicBezTo>
                    <a:pt x="0" y="442106"/>
                    <a:pt x="392" y="417445"/>
                    <a:pt x="2381" y="392906"/>
                  </a:cubicBezTo>
                  <a:cubicBezTo>
                    <a:pt x="2787" y="387903"/>
                    <a:pt x="5925" y="383489"/>
                    <a:pt x="7143" y="378619"/>
                  </a:cubicBezTo>
                  <a:cubicBezTo>
                    <a:pt x="8474" y="373298"/>
                    <a:pt x="11971" y="358279"/>
                    <a:pt x="14287" y="354806"/>
                  </a:cubicBezTo>
                  <a:lnTo>
                    <a:pt x="19050" y="347663"/>
                  </a:lnTo>
                  <a:cubicBezTo>
                    <a:pt x="25033" y="329713"/>
                    <a:pt x="16964" y="351833"/>
                    <a:pt x="26193" y="333375"/>
                  </a:cubicBezTo>
                  <a:cubicBezTo>
                    <a:pt x="27316" y="331130"/>
                    <a:pt x="27007" y="328191"/>
                    <a:pt x="28575" y="326231"/>
                  </a:cubicBezTo>
                  <a:cubicBezTo>
                    <a:pt x="30363" y="323996"/>
                    <a:pt x="33337" y="323056"/>
                    <a:pt x="35718" y="321469"/>
                  </a:cubicBezTo>
                  <a:cubicBezTo>
                    <a:pt x="39911" y="308894"/>
                    <a:pt x="36707" y="316416"/>
                    <a:pt x="47625" y="300038"/>
                  </a:cubicBezTo>
                  <a:cubicBezTo>
                    <a:pt x="49212" y="297657"/>
                    <a:pt x="50363" y="294918"/>
                    <a:pt x="52387" y="292894"/>
                  </a:cubicBezTo>
                  <a:cubicBezTo>
                    <a:pt x="54768" y="290513"/>
                    <a:pt x="57463" y="288408"/>
                    <a:pt x="59531" y="285750"/>
                  </a:cubicBezTo>
                  <a:cubicBezTo>
                    <a:pt x="59548" y="285728"/>
                    <a:pt x="71429" y="267902"/>
                    <a:pt x="73818" y="264319"/>
                  </a:cubicBezTo>
                  <a:lnTo>
                    <a:pt x="78581" y="257175"/>
                  </a:lnTo>
                  <a:cubicBezTo>
                    <a:pt x="79375" y="254794"/>
                    <a:pt x="79743" y="252225"/>
                    <a:pt x="80962" y="250031"/>
                  </a:cubicBezTo>
                  <a:cubicBezTo>
                    <a:pt x="83742" y="245028"/>
                    <a:pt x="88677" y="241174"/>
                    <a:pt x="90487" y="235744"/>
                  </a:cubicBezTo>
                  <a:cubicBezTo>
                    <a:pt x="96155" y="218741"/>
                    <a:pt x="92465" y="225633"/>
                    <a:pt x="100012" y="214313"/>
                  </a:cubicBezTo>
                  <a:cubicBezTo>
                    <a:pt x="100806" y="211932"/>
                    <a:pt x="101174" y="209363"/>
                    <a:pt x="102393" y="207169"/>
                  </a:cubicBezTo>
                  <a:cubicBezTo>
                    <a:pt x="105173" y="202165"/>
                    <a:pt x="110108" y="198311"/>
                    <a:pt x="111918" y="192881"/>
                  </a:cubicBezTo>
                  <a:cubicBezTo>
                    <a:pt x="113506" y="188119"/>
                    <a:pt x="113897" y="182771"/>
                    <a:pt x="116681" y="178594"/>
                  </a:cubicBezTo>
                  <a:cubicBezTo>
                    <a:pt x="118268" y="176213"/>
                    <a:pt x="120281" y="174065"/>
                    <a:pt x="121443" y="171450"/>
                  </a:cubicBezTo>
                  <a:cubicBezTo>
                    <a:pt x="123482" y="166863"/>
                    <a:pt x="123422" y="161340"/>
                    <a:pt x="126206" y="157163"/>
                  </a:cubicBezTo>
                  <a:cubicBezTo>
                    <a:pt x="139853" y="136690"/>
                    <a:pt x="123491" y="162593"/>
                    <a:pt x="133350" y="142875"/>
                  </a:cubicBezTo>
                  <a:cubicBezTo>
                    <a:pt x="134630" y="140315"/>
                    <a:pt x="136950" y="138346"/>
                    <a:pt x="138112" y="135731"/>
                  </a:cubicBezTo>
                  <a:cubicBezTo>
                    <a:pt x="140151" y="131144"/>
                    <a:pt x="140091" y="125621"/>
                    <a:pt x="142875" y="121444"/>
                  </a:cubicBezTo>
                  <a:cubicBezTo>
                    <a:pt x="144462" y="119063"/>
                    <a:pt x="146475" y="116915"/>
                    <a:pt x="147637" y="114300"/>
                  </a:cubicBezTo>
                  <a:cubicBezTo>
                    <a:pt x="147643" y="114286"/>
                    <a:pt x="153588" y="96448"/>
                    <a:pt x="154781" y="92869"/>
                  </a:cubicBezTo>
                  <a:lnTo>
                    <a:pt x="159543" y="78581"/>
                  </a:lnTo>
                  <a:cubicBezTo>
                    <a:pt x="161433" y="72912"/>
                    <a:pt x="163308" y="67903"/>
                    <a:pt x="164306" y="61913"/>
                  </a:cubicBezTo>
                  <a:cubicBezTo>
                    <a:pt x="168793" y="34987"/>
                    <a:pt x="163960" y="51047"/>
                    <a:pt x="169068" y="35719"/>
                  </a:cubicBezTo>
                  <a:cubicBezTo>
                    <a:pt x="172348" y="12764"/>
                    <a:pt x="171450" y="24663"/>
                    <a:pt x="171450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0" name="Freeform 44">
              <a:extLst>
                <a:ext uri="{FF2B5EF4-FFF2-40B4-BE49-F238E27FC236}">
                  <a16:creationId xmlns:a16="http://schemas.microsoft.com/office/drawing/2014/main" id="{297E86C4-C2CC-4E57-829E-A82C2CDB3EB4}"/>
                </a:ext>
              </a:extLst>
            </p:cNvPr>
            <p:cNvSpPr/>
            <p:nvPr/>
          </p:nvSpPr>
          <p:spPr bwMode="auto">
            <a:xfrm>
              <a:off x="8112919" y="2671763"/>
              <a:ext cx="83344" cy="519112"/>
            </a:xfrm>
            <a:custGeom>
              <a:avLst/>
              <a:gdLst>
                <a:gd name="connsiteX0" fmla="*/ 0 w 83344"/>
                <a:gd name="connsiteY0" fmla="*/ 519112 h 519112"/>
                <a:gd name="connsiteX1" fmla="*/ 19050 w 83344"/>
                <a:gd name="connsiteY1" fmla="*/ 481012 h 519112"/>
                <a:gd name="connsiteX2" fmla="*/ 23812 w 83344"/>
                <a:gd name="connsiteY2" fmla="*/ 473868 h 519112"/>
                <a:gd name="connsiteX3" fmla="*/ 26194 w 83344"/>
                <a:gd name="connsiteY3" fmla="*/ 466725 h 519112"/>
                <a:gd name="connsiteX4" fmla="*/ 35719 w 83344"/>
                <a:gd name="connsiteY4" fmla="*/ 452437 h 519112"/>
                <a:gd name="connsiteX5" fmla="*/ 45244 w 83344"/>
                <a:gd name="connsiteY5" fmla="*/ 431006 h 519112"/>
                <a:gd name="connsiteX6" fmla="*/ 54769 w 83344"/>
                <a:gd name="connsiteY6" fmla="*/ 402431 h 519112"/>
                <a:gd name="connsiteX7" fmla="*/ 61912 w 83344"/>
                <a:gd name="connsiteY7" fmla="*/ 378618 h 519112"/>
                <a:gd name="connsiteX8" fmla="*/ 64294 w 83344"/>
                <a:gd name="connsiteY8" fmla="*/ 361950 h 519112"/>
                <a:gd name="connsiteX9" fmla="*/ 57150 w 83344"/>
                <a:gd name="connsiteY9" fmla="*/ 157162 h 519112"/>
                <a:gd name="connsiteX10" fmla="*/ 59531 w 83344"/>
                <a:gd name="connsiteY10" fmla="*/ 71437 h 519112"/>
                <a:gd name="connsiteX11" fmla="*/ 61912 w 83344"/>
                <a:gd name="connsiteY11" fmla="*/ 61912 h 519112"/>
                <a:gd name="connsiteX12" fmla="*/ 71437 w 83344"/>
                <a:gd name="connsiteY12" fmla="*/ 40481 h 519112"/>
                <a:gd name="connsiteX13" fmla="*/ 73819 w 83344"/>
                <a:gd name="connsiteY13" fmla="*/ 33337 h 519112"/>
                <a:gd name="connsiteX14" fmla="*/ 80962 w 83344"/>
                <a:gd name="connsiteY14" fmla="*/ 19050 h 519112"/>
                <a:gd name="connsiteX15" fmla="*/ 83344 w 83344"/>
                <a:gd name="connsiteY15" fmla="*/ 0 h 519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344" h="519112">
                  <a:moveTo>
                    <a:pt x="0" y="519112"/>
                  </a:moveTo>
                  <a:cubicBezTo>
                    <a:pt x="6350" y="506412"/>
                    <a:pt x="12437" y="493577"/>
                    <a:pt x="19050" y="481012"/>
                  </a:cubicBezTo>
                  <a:cubicBezTo>
                    <a:pt x="20383" y="478479"/>
                    <a:pt x="22532" y="476428"/>
                    <a:pt x="23812" y="473868"/>
                  </a:cubicBezTo>
                  <a:cubicBezTo>
                    <a:pt x="24935" y="471623"/>
                    <a:pt x="24975" y="468919"/>
                    <a:pt x="26194" y="466725"/>
                  </a:cubicBezTo>
                  <a:cubicBezTo>
                    <a:pt x="28974" y="461721"/>
                    <a:pt x="35719" y="452437"/>
                    <a:pt x="35719" y="452437"/>
                  </a:cubicBezTo>
                  <a:cubicBezTo>
                    <a:pt x="41386" y="435435"/>
                    <a:pt x="37696" y="442327"/>
                    <a:pt x="45244" y="431006"/>
                  </a:cubicBezTo>
                  <a:lnTo>
                    <a:pt x="54769" y="402431"/>
                  </a:lnTo>
                  <a:cubicBezTo>
                    <a:pt x="57380" y="394599"/>
                    <a:pt x="60428" y="386779"/>
                    <a:pt x="61912" y="378618"/>
                  </a:cubicBezTo>
                  <a:cubicBezTo>
                    <a:pt x="62916" y="373096"/>
                    <a:pt x="63500" y="367506"/>
                    <a:pt x="64294" y="361950"/>
                  </a:cubicBezTo>
                  <a:cubicBezTo>
                    <a:pt x="59050" y="188899"/>
                    <a:pt x="62148" y="257133"/>
                    <a:pt x="57150" y="157162"/>
                  </a:cubicBezTo>
                  <a:cubicBezTo>
                    <a:pt x="57944" y="128587"/>
                    <a:pt x="58104" y="99987"/>
                    <a:pt x="59531" y="71437"/>
                  </a:cubicBezTo>
                  <a:cubicBezTo>
                    <a:pt x="59694" y="68168"/>
                    <a:pt x="60972" y="65047"/>
                    <a:pt x="61912" y="61912"/>
                  </a:cubicBezTo>
                  <a:cubicBezTo>
                    <a:pt x="71124" y="31206"/>
                    <a:pt x="61870" y="59615"/>
                    <a:pt x="71437" y="40481"/>
                  </a:cubicBezTo>
                  <a:cubicBezTo>
                    <a:pt x="72560" y="38236"/>
                    <a:pt x="72696" y="35582"/>
                    <a:pt x="73819" y="33337"/>
                  </a:cubicBezTo>
                  <a:cubicBezTo>
                    <a:pt x="83049" y="14877"/>
                    <a:pt x="74979" y="37000"/>
                    <a:pt x="80962" y="19050"/>
                  </a:cubicBezTo>
                  <a:lnTo>
                    <a:pt x="83344" y="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1" name="Freeform 45">
              <a:extLst>
                <a:ext uri="{FF2B5EF4-FFF2-40B4-BE49-F238E27FC236}">
                  <a16:creationId xmlns:a16="http://schemas.microsoft.com/office/drawing/2014/main" id="{7B6E8B86-D725-4C43-B43B-66974B327B63}"/>
                </a:ext>
              </a:extLst>
            </p:cNvPr>
            <p:cNvSpPr/>
            <p:nvPr/>
          </p:nvSpPr>
          <p:spPr bwMode="auto">
            <a:xfrm>
              <a:off x="7489031" y="3186113"/>
              <a:ext cx="631032" cy="202406"/>
            </a:xfrm>
            <a:custGeom>
              <a:avLst/>
              <a:gdLst>
                <a:gd name="connsiteX0" fmla="*/ 0 w 631032"/>
                <a:gd name="connsiteY0" fmla="*/ 185737 h 202406"/>
                <a:gd name="connsiteX1" fmla="*/ 23813 w 631032"/>
                <a:gd name="connsiteY1" fmla="*/ 188118 h 202406"/>
                <a:gd name="connsiteX2" fmla="*/ 57150 w 631032"/>
                <a:gd name="connsiteY2" fmla="*/ 197643 h 202406"/>
                <a:gd name="connsiteX3" fmla="*/ 102394 w 631032"/>
                <a:gd name="connsiteY3" fmla="*/ 202406 h 202406"/>
                <a:gd name="connsiteX4" fmla="*/ 183357 w 631032"/>
                <a:gd name="connsiteY4" fmla="*/ 200025 h 202406"/>
                <a:gd name="connsiteX5" fmla="*/ 197644 w 631032"/>
                <a:gd name="connsiteY5" fmla="*/ 197643 h 202406"/>
                <a:gd name="connsiteX6" fmla="*/ 228600 w 631032"/>
                <a:gd name="connsiteY6" fmla="*/ 190500 h 202406"/>
                <a:gd name="connsiteX7" fmla="*/ 242888 w 631032"/>
                <a:gd name="connsiteY7" fmla="*/ 185737 h 202406"/>
                <a:gd name="connsiteX8" fmla="*/ 273844 w 631032"/>
                <a:gd name="connsiteY8" fmla="*/ 180975 h 202406"/>
                <a:gd name="connsiteX9" fmla="*/ 290513 w 631032"/>
                <a:gd name="connsiteY9" fmla="*/ 176212 h 202406"/>
                <a:gd name="connsiteX10" fmla="*/ 304800 w 631032"/>
                <a:gd name="connsiteY10" fmla="*/ 171450 h 202406"/>
                <a:gd name="connsiteX11" fmla="*/ 333375 w 631032"/>
                <a:gd name="connsiteY11" fmla="*/ 161925 h 202406"/>
                <a:gd name="connsiteX12" fmla="*/ 361950 w 631032"/>
                <a:gd name="connsiteY12" fmla="*/ 152400 h 202406"/>
                <a:gd name="connsiteX13" fmla="*/ 376238 w 631032"/>
                <a:gd name="connsiteY13" fmla="*/ 147637 h 202406"/>
                <a:gd name="connsiteX14" fmla="*/ 400050 w 631032"/>
                <a:gd name="connsiteY14" fmla="*/ 142875 h 202406"/>
                <a:gd name="connsiteX15" fmla="*/ 407194 w 631032"/>
                <a:gd name="connsiteY15" fmla="*/ 140493 h 202406"/>
                <a:gd name="connsiteX16" fmla="*/ 416719 w 631032"/>
                <a:gd name="connsiteY16" fmla="*/ 138112 h 202406"/>
                <a:gd name="connsiteX17" fmla="*/ 431007 w 631032"/>
                <a:gd name="connsiteY17" fmla="*/ 133350 h 202406"/>
                <a:gd name="connsiteX18" fmla="*/ 445294 w 631032"/>
                <a:gd name="connsiteY18" fmla="*/ 126206 h 202406"/>
                <a:gd name="connsiteX19" fmla="*/ 452438 w 631032"/>
                <a:gd name="connsiteY19" fmla="*/ 121443 h 202406"/>
                <a:gd name="connsiteX20" fmla="*/ 466725 w 631032"/>
                <a:gd name="connsiteY20" fmla="*/ 116681 h 202406"/>
                <a:gd name="connsiteX21" fmla="*/ 471488 w 631032"/>
                <a:gd name="connsiteY21" fmla="*/ 109537 h 202406"/>
                <a:gd name="connsiteX22" fmla="*/ 485775 w 631032"/>
                <a:gd name="connsiteY22" fmla="*/ 104775 h 202406"/>
                <a:gd name="connsiteX23" fmla="*/ 492919 w 631032"/>
                <a:gd name="connsiteY23" fmla="*/ 100012 h 202406"/>
                <a:gd name="connsiteX24" fmla="*/ 507207 w 631032"/>
                <a:gd name="connsiteY24" fmla="*/ 95250 h 202406"/>
                <a:gd name="connsiteX25" fmla="*/ 523875 w 631032"/>
                <a:gd name="connsiteY25" fmla="*/ 85725 h 202406"/>
                <a:gd name="connsiteX26" fmla="*/ 538163 w 631032"/>
                <a:gd name="connsiteY26" fmla="*/ 78581 h 202406"/>
                <a:gd name="connsiteX27" fmla="*/ 566738 w 631032"/>
                <a:gd name="connsiteY27" fmla="*/ 59531 h 202406"/>
                <a:gd name="connsiteX28" fmla="*/ 573882 w 631032"/>
                <a:gd name="connsiteY28" fmla="*/ 54768 h 202406"/>
                <a:gd name="connsiteX29" fmla="*/ 581025 w 631032"/>
                <a:gd name="connsiteY29" fmla="*/ 50006 h 202406"/>
                <a:gd name="connsiteX30" fmla="*/ 592932 w 631032"/>
                <a:gd name="connsiteY30" fmla="*/ 40481 h 202406"/>
                <a:gd name="connsiteX31" fmla="*/ 607219 w 631032"/>
                <a:gd name="connsiteY31" fmla="*/ 30956 h 202406"/>
                <a:gd name="connsiteX32" fmla="*/ 619125 w 631032"/>
                <a:gd name="connsiteY32" fmla="*/ 19050 h 202406"/>
                <a:gd name="connsiteX33" fmla="*/ 623888 w 631032"/>
                <a:gd name="connsiteY33" fmla="*/ 11906 h 202406"/>
                <a:gd name="connsiteX34" fmla="*/ 631032 w 631032"/>
                <a:gd name="connsiteY34" fmla="*/ 0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31032" h="202406">
                  <a:moveTo>
                    <a:pt x="0" y="185737"/>
                  </a:moveTo>
                  <a:cubicBezTo>
                    <a:pt x="7938" y="186531"/>
                    <a:pt x="15972" y="186648"/>
                    <a:pt x="23813" y="188118"/>
                  </a:cubicBezTo>
                  <a:cubicBezTo>
                    <a:pt x="45058" y="192101"/>
                    <a:pt x="32254" y="195379"/>
                    <a:pt x="57150" y="197643"/>
                  </a:cubicBezTo>
                  <a:cubicBezTo>
                    <a:pt x="89717" y="200605"/>
                    <a:pt x="74644" y="198938"/>
                    <a:pt x="102394" y="202406"/>
                  </a:cubicBezTo>
                  <a:cubicBezTo>
                    <a:pt x="129382" y="201612"/>
                    <a:pt x="156391" y="201373"/>
                    <a:pt x="183357" y="200025"/>
                  </a:cubicBezTo>
                  <a:cubicBezTo>
                    <a:pt x="188179" y="199784"/>
                    <a:pt x="192894" y="198507"/>
                    <a:pt x="197644" y="197643"/>
                  </a:cubicBezTo>
                  <a:cubicBezTo>
                    <a:pt x="205956" y="196132"/>
                    <a:pt x="221816" y="192761"/>
                    <a:pt x="228600" y="190500"/>
                  </a:cubicBezTo>
                  <a:cubicBezTo>
                    <a:pt x="233363" y="188912"/>
                    <a:pt x="237965" y="186721"/>
                    <a:pt x="242888" y="185737"/>
                  </a:cubicBezTo>
                  <a:cubicBezTo>
                    <a:pt x="261069" y="182101"/>
                    <a:pt x="250778" y="183858"/>
                    <a:pt x="273844" y="180975"/>
                  </a:cubicBezTo>
                  <a:cubicBezTo>
                    <a:pt x="297805" y="172986"/>
                    <a:pt x="260675" y="185163"/>
                    <a:pt x="290513" y="176212"/>
                  </a:cubicBezTo>
                  <a:cubicBezTo>
                    <a:pt x="295321" y="174770"/>
                    <a:pt x="300038" y="173037"/>
                    <a:pt x="304800" y="171450"/>
                  </a:cubicBezTo>
                  <a:lnTo>
                    <a:pt x="333375" y="161925"/>
                  </a:lnTo>
                  <a:lnTo>
                    <a:pt x="361950" y="152400"/>
                  </a:lnTo>
                  <a:lnTo>
                    <a:pt x="376238" y="147637"/>
                  </a:lnTo>
                  <a:cubicBezTo>
                    <a:pt x="390447" y="144085"/>
                    <a:pt x="382535" y="145794"/>
                    <a:pt x="400050" y="142875"/>
                  </a:cubicBezTo>
                  <a:cubicBezTo>
                    <a:pt x="402431" y="142081"/>
                    <a:pt x="404780" y="141183"/>
                    <a:pt x="407194" y="140493"/>
                  </a:cubicBezTo>
                  <a:cubicBezTo>
                    <a:pt x="410341" y="139594"/>
                    <a:pt x="413584" y="139052"/>
                    <a:pt x="416719" y="138112"/>
                  </a:cubicBezTo>
                  <a:cubicBezTo>
                    <a:pt x="421528" y="136670"/>
                    <a:pt x="431007" y="133350"/>
                    <a:pt x="431007" y="133350"/>
                  </a:cubicBezTo>
                  <a:cubicBezTo>
                    <a:pt x="451472" y="119704"/>
                    <a:pt x="425582" y="136062"/>
                    <a:pt x="445294" y="126206"/>
                  </a:cubicBezTo>
                  <a:cubicBezTo>
                    <a:pt x="447854" y="124926"/>
                    <a:pt x="449823" y="122605"/>
                    <a:pt x="452438" y="121443"/>
                  </a:cubicBezTo>
                  <a:cubicBezTo>
                    <a:pt x="457025" y="119404"/>
                    <a:pt x="466725" y="116681"/>
                    <a:pt x="466725" y="116681"/>
                  </a:cubicBezTo>
                  <a:cubicBezTo>
                    <a:pt x="468313" y="114300"/>
                    <a:pt x="469061" y="111054"/>
                    <a:pt x="471488" y="109537"/>
                  </a:cubicBezTo>
                  <a:cubicBezTo>
                    <a:pt x="475745" y="106876"/>
                    <a:pt x="485775" y="104775"/>
                    <a:pt x="485775" y="104775"/>
                  </a:cubicBezTo>
                  <a:cubicBezTo>
                    <a:pt x="488156" y="103187"/>
                    <a:pt x="490304" y="101174"/>
                    <a:pt x="492919" y="100012"/>
                  </a:cubicBezTo>
                  <a:cubicBezTo>
                    <a:pt x="497507" y="97973"/>
                    <a:pt x="507207" y="95250"/>
                    <a:pt x="507207" y="95250"/>
                  </a:cubicBezTo>
                  <a:cubicBezTo>
                    <a:pt x="530242" y="77973"/>
                    <a:pt x="505693" y="94817"/>
                    <a:pt x="523875" y="85725"/>
                  </a:cubicBezTo>
                  <a:cubicBezTo>
                    <a:pt x="542336" y="76494"/>
                    <a:pt x="520210" y="84564"/>
                    <a:pt x="538163" y="78581"/>
                  </a:cubicBezTo>
                  <a:lnTo>
                    <a:pt x="566738" y="59531"/>
                  </a:lnTo>
                  <a:lnTo>
                    <a:pt x="573882" y="54768"/>
                  </a:lnTo>
                  <a:lnTo>
                    <a:pt x="581025" y="50006"/>
                  </a:lnTo>
                  <a:cubicBezTo>
                    <a:pt x="589826" y="36805"/>
                    <a:pt x="580752" y="47247"/>
                    <a:pt x="592932" y="40481"/>
                  </a:cubicBezTo>
                  <a:cubicBezTo>
                    <a:pt x="597935" y="37701"/>
                    <a:pt x="607219" y="30956"/>
                    <a:pt x="607219" y="30956"/>
                  </a:cubicBezTo>
                  <a:cubicBezTo>
                    <a:pt x="619921" y="11904"/>
                    <a:pt x="603250" y="34925"/>
                    <a:pt x="619125" y="19050"/>
                  </a:cubicBezTo>
                  <a:cubicBezTo>
                    <a:pt x="621149" y="17026"/>
                    <a:pt x="622300" y="14287"/>
                    <a:pt x="623888" y="11906"/>
                  </a:cubicBezTo>
                  <a:cubicBezTo>
                    <a:pt x="626979" y="2632"/>
                    <a:pt x="624494" y="6537"/>
                    <a:pt x="631032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82969F3-35D0-4F26-9F5A-E13F5F51A393}"/>
                </a:ext>
              </a:extLst>
            </p:cNvPr>
            <p:cNvSpPr/>
            <p:nvPr/>
          </p:nvSpPr>
          <p:spPr bwMode="auto">
            <a:xfrm>
              <a:off x="8612271" y="605219"/>
              <a:ext cx="91800" cy="1057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E41CF347-4214-4096-82E6-C0C2F8FC60A4}"/>
                </a:ext>
              </a:extLst>
            </p:cNvPr>
            <p:cNvSpPr/>
            <p:nvPr/>
          </p:nvSpPr>
          <p:spPr bwMode="auto">
            <a:xfrm>
              <a:off x="7637404" y="1271310"/>
              <a:ext cx="91800" cy="1057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043F6DE-1339-4538-AD12-6729F35B3412}"/>
                </a:ext>
              </a:extLst>
            </p:cNvPr>
            <p:cNvSpPr/>
            <p:nvPr/>
          </p:nvSpPr>
          <p:spPr bwMode="auto">
            <a:xfrm>
              <a:off x="7894846" y="2533953"/>
              <a:ext cx="91800" cy="1057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8AB679B-AE83-492F-82BD-FACA6EC63673}"/>
                </a:ext>
              </a:extLst>
            </p:cNvPr>
            <p:cNvSpPr/>
            <p:nvPr/>
          </p:nvSpPr>
          <p:spPr bwMode="auto">
            <a:xfrm>
              <a:off x="7677018" y="3383448"/>
              <a:ext cx="91800" cy="1057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6" name="Freeform 55">
              <a:extLst>
                <a:ext uri="{FF2B5EF4-FFF2-40B4-BE49-F238E27FC236}">
                  <a16:creationId xmlns:a16="http://schemas.microsoft.com/office/drawing/2014/main" id="{0A647CCD-530C-476D-8431-6FB8A936CA5D}"/>
                </a:ext>
              </a:extLst>
            </p:cNvPr>
            <p:cNvSpPr/>
            <p:nvPr/>
          </p:nvSpPr>
          <p:spPr bwMode="auto">
            <a:xfrm>
              <a:off x="7691438" y="3790952"/>
              <a:ext cx="104860" cy="454819"/>
            </a:xfrm>
            <a:custGeom>
              <a:avLst/>
              <a:gdLst>
                <a:gd name="connsiteX0" fmla="*/ 95250 w 104860"/>
                <a:gd name="connsiteY0" fmla="*/ 454819 h 454819"/>
                <a:gd name="connsiteX1" fmla="*/ 102393 w 104860"/>
                <a:gd name="connsiteY1" fmla="*/ 442913 h 454819"/>
                <a:gd name="connsiteX2" fmla="*/ 97631 w 104860"/>
                <a:gd name="connsiteY2" fmla="*/ 381000 h 454819"/>
                <a:gd name="connsiteX3" fmla="*/ 95250 w 104860"/>
                <a:gd name="connsiteY3" fmla="*/ 373856 h 454819"/>
                <a:gd name="connsiteX4" fmla="*/ 88106 w 104860"/>
                <a:gd name="connsiteY4" fmla="*/ 330994 h 454819"/>
                <a:gd name="connsiteX5" fmla="*/ 85725 w 104860"/>
                <a:gd name="connsiteY5" fmla="*/ 323850 h 454819"/>
                <a:gd name="connsiteX6" fmla="*/ 80962 w 104860"/>
                <a:gd name="connsiteY6" fmla="*/ 300038 h 454819"/>
                <a:gd name="connsiteX7" fmla="*/ 78581 w 104860"/>
                <a:gd name="connsiteY7" fmla="*/ 290513 h 454819"/>
                <a:gd name="connsiteX8" fmla="*/ 76200 w 104860"/>
                <a:gd name="connsiteY8" fmla="*/ 283369 h 454819"/>
                <a:gd name="connsiteX9" fmla="*/ 71437 w 104860"/>
                <a:gd name="connsiteY9" fmla="*/ 252413 h 454819"/>
                <a:gd name="connsiteX10" fmla="*/ 69056 w 104860"/>
                <a:gd name="connsiteY10" fmla="*/ 185738 h 454819"/>
                <a:gd name="connsiteX11" fmla="*/ 66675 w 104860"/>
                <a:gd name="connsiteY11" fmla="*/ 171450 h 454819"/>
                <a:gd name="connsiteX12" fmla="*/ 71437 w 104860"/>
                <a:gd name="connsiteY12" fmla="*/ 121444 h 454819"/>
                <a:gd name="connsiteX13" fmla="*/ 76200 w 104860"/>
                <a:gd name="connsiteY13" fmla="*/ 114300 h 454819"/>
                <a:gd name="connsiteX14" fmla="*/ 83343 w 104860"/>
                <a:gd name="connsiteY14" fmla="*/ 109538 h 454819"/>
                <a:gd name="connsiteX15" fmla="*/ 88106 w 104860"/>
                <a:gd name="connsiteY15" fmla="*/ 102394 h 454819"/>
                <a:gd name="connsiteX16" fmla="*/ 100012 w 104860"/>
                <a:gd name="connsiteY16" fmla="*/ 90488 h 454819"/>
                <a:gd name="connsiteX17" fmla="*/ 104775 w 104860"/>
                <a:gd name="connsiteY17" fmla="*/ 76200 h 454819"/>
                <a:gd name="connsiteX18" fmla="*/ 95250 w 104860"/>
                <a:gd name="connsiteY18" fmla="*/ 45244 h 454819"/>
                <a:gd name="connsiteX19" fmla="*/ 88106 w 104860"/>
                <a:gd name="connsiteY19" fmla="*/ 40481 h 454819"/>
                <a:gd name="connsiteX20" fmla="*/ 76200 w 104860"/>
                <a:gd name="connsiteY20" fmla="*/ 30956 h 454819"/>
                <a:gd name="connsiteX21" fmla="*/ 61912 w 104860"/>
                <a:gd name="connsiteY21" fmla="*/ 21431 h 454819"/>
                <a:gd name="connsiteX22" fmla="*/ 26193 w 104860"/>
                <a:gd name="connsiteY22" fmla="*/ 9525 h 454819"/>
                <a:gd name="connsiteX23" fmla="*/ 11906 w 104860"/>
                <a:gd name="connsiteY23" fmla="*/ 4763 h 454819"/>
                <a:gd name="connsiteX24" fmla="*/ 0 w 104860"/>
                <a:gd name="connsiteY24" fmla="*/ 0 h 45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860" h="454819">
                  <a:moveTo>
                    <a:pt x="95250" y="454819"/>
                  </a:moveTo>
                  <a:cubicBezTo>
                    <a:pt x="97631" y="450850"/>
                    <a:pt x="102038" y="447527"/>
                    <a:pt x="102393" y="442913"/>
                  </a:cubicBezTo>
                  <a:cubicBezTo>
                    <a:pt x="103595" y="427280"/>
                    <a:pt x="102369" y="399953"/>
                    <a:pt x="97631" y="381000"/>
                  </a:cubicBezTo>
                  <a:cubicBezTo>
                    <a:pt x="97022" y="378565"/>
                    <a:pt x="95814" y="376302"/>
                    <a:pt x="95250" y="373856"/>
                  </a:cubicBezTo>
                  <a:cubicBezTo>
                    <a:pt x="83497" y="322929"/>
                    <a:pt x="96025" y="374552"/>
                    <a:pt x="88106" y="330994"/>
                  </a:cubicBezTo>
                  <a:cubicBezTo>
                    <a:pt x="87657" y="328524"/>
                    <a:pt x="86289" y="326296"/>
                    <a:pt x="85725" y="323850"/>
                  </a:cubicBezTo>
                  <a:cubicBezTo>
                    <a:pt x="83905" y="315963"/>
                    <a:pt x="82925" y="307891"/>
                    <a:pt x="80962" y="300038"/>
                  </a:cubicBezTo>
                  <a:cubicBezTo>
                    <a:pt x="80168" y="296863"/>
                    <a:pt x="79480" y="293660"/>
                    <a:pt x="78581" y="290513"/>
                  </a:cubicBezTo>
                  <a:cubicBezTo>
                    <a:pt x="77891" y="288099"/>
                    <a:pt x="76745" y="285819"/>
                    <a:pt x="76200" y="283369"/>
                  </a:cubicBezTo>
                  <a:cubicBezTo>
                    <a:pt x="74876" y="277410"/>
                    <a:pt x="72199" y="257745"/>
                    <a:pt x="71437" y="252413"/>
                  </a:cubicBezTo>
                  <a:cubicBezTo>
                    <a:pt x="70643" y="230188"/>
                    <a:pt x="70362" y="207939"/>
                    <a:pt x="69056" y="185738"/>
                  </a:cubicBezTo>
                  <a:cubicBezTo>
                    <a:pt x="68773" y="180918"/>
                    <a:pt x="66675" y="176278"/>
                    <a:pt x="66675" y="171450"/>
                  </a:cubicBezTo>
                  <a:cubicBezTo>
                    <a:pt x="66675" y="170505"/>
                    <a:pt x="64974" y="134371"/>
                    <a:pt x="71437" y="121444"/>
                  </a:cubicBezTo>
                  <a:cubicBezTo>
                    <a:pt x="72717" y="118884"/>
                    <a:pt x="74176" y="116324"/>
                    <a:pt x="76200" y="114300"/>
                  </a:cubicBezTo>
                  <a:cubicBezTo>
                    <a:pt x="78223" y="112277"/>
                    <a:pt x="80962" y="111125"/>
                    <a:pt x="83343" y="109538"/>
                  </a:cubicBezTo>
                  <a:cubicBezTo>
                    <a:pt x="84931" y="107157"/>
                    <a:pt x="86082" y="104418"/>
                    <a:pt x="88106" y="102394"/>
                  </a:cubicBezTo>
                  <a:cubicBezTo>
                    <a:pt x="103980" y="86520"/>
                    <a:pt x="87314" y="109534"/>
                    <a:pt x="100012" y="90488"/>
                  </a:cubicBezTo>
                  <a:cubicBezTo>
                    <a:pt x="101600" y="85725"/>
                    <a:pt x="105485" y="81170"/>
                    <a:pt x="104775" y="76200"/>
                  </a:cubicBezTo>
                  <a:cubicBezTo>
                    <a:pt x="103323" y="66039"/>
                    <a:pt x="103244" y="53238"/>
                    <a:pt x="95250" y="45244"/>
                  </a:cubicBezTo>
                  <a:cubicBezTo>
                    <a:pt x="93226" y="43220"/>
                    <a:pt x="90487" y="42069"/>
                    <a:pt x="88106" y="40481"/>
                  </a:cubicBezTo>
                  <a:cubicBezTo>
                    <a:pt x="79306" y="27284"/>
                    <a:pt x="88377" y="37722"/>
                    <a:pt x="76200" y="30956"/>
                  </a:cubicBezTo>
                  <a:cubicBezTo>
                    <a:pt x="71196" y="28176"/>
                    <a:pt x="67342" y="23241"/>
                    <a:pt x="61912" y="21431"/>
                  </a:cubicBezTo>
                  <a:lnTo>
                    <a:pt x="26193" y="9525"/>
                  </a:lnTo>
                  <a:lnTo>
                    <a:pt x="11906" y="4763"/>
                  </a:lnTo>
                  <a:cubicBezTo>
                    <a:pt x="1292" y="2109"/>
                    <a:pt x="4695" y="4695"/>
                    <a:pt x="0" y="0"/>
                  </a:cubicBezTo>
                </a:path>
              </a:pathLst>
            </a:custGeom>
            <a:solidFill>
              <a:srgbClr val="00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20B509D5-F4D9-46C5-B376-11FA2D44A661}"/>
                </a:ext>
              </a:extLst>
            </p:cNvPr>
            <p:cNvSpPr/>
            <p:nvPr/>
          </p:nvSpPr>
          <p:spPr bwMode="auto">
            <a:xfrm>
              <a:off x="8153189" y="2874517"/>
              <a:ext cx="91800" cy="1057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8" name="Freeform 56">
              <a:extLst>
                <a:ext uri="{FF2B5EF4-FFF2-40B4-BE49-F238E27FC236}">
                  <a16:creationId xmlns:a16="http://schemas.microsoft.com/office/drawing/2014/main" id="{71BA48C1-6DC5-44A9-94D6-329DB19E74CD}"/>
                </a:ext>
              </a:extLst>
            </p:cNvPr>
            <p:cNvSpPr/>
            <p:nvPr/>
          </p:nvSpPr>
          <p:spPr bwMode="auto">
            <a:xfrm>
              <a:off x="7785444" y="4243388"/>
              <a:ext cx="531062" cy="590550"/>
            </a:xfrm>
            <a:custGeom>
              <a:avLst/>
              <a:gdLst>
                <a:gd name="connsiteX0" fmla="*/ 434631 w 531062"/>
                <a:gd name="connsiteY0" fmla="*/ 590550 h 590550"/>
                <a:gd name="connsiteX1" fmla="*/ 446537 w 531062"/>
                <a:gd name="connsiteY1" fmla="*/ 583406 h 590550"/>
                <a:gd name="connsiteX2" fmla="*/ 451300 w 531062"/>
                <a:gd name="connsiteY2" fmla="*/ 569118 h 590550"/>
                <a:gd name="connsiteX3" fmla="*/ 460825 w 531062"/>
                <a:gd name="connsiteY3" fmla="*/ 547687 h 590550"/>
                <a:gd name="connsiteX4" fmla="*/ 463206 w 531062"/>
                <a:gd name="connsiteY4" fmla="*/ 540543 h 590550"/>
                <a:gd name="connsiteX5" fmla="*/ 472731 w 531062"/>
                <a:gd name="connsiteY5" fmla="*/ 526256 h 590550"/>
                <a:gd name="connsiteX6" fmla="*/ 479875 w 531062"/>
                <a:gd name="connsiteY6" fmla="*/ 511968 h 590550"/>
                <a:gd name="connsiteX7" fmla="*/ 482256 w 531062"/>
                <a:gd name="connsiteY7" fmla="*/ 504825 h 590550"/>
                <a:gd name="connsiteX8" fmla="*/ 491781 w 531062"/>
                <a:gd name="connsiteY8" fmla="*/ 490537 h 590550"/>
                <a:gd name="connsiteX9" fmla="*/ 494162 w 531062"/>
                <a:gd name="connsiteY9" fmla="*/ 483393 h 590550"/>
                <a:gd name="connsiteX10" fmla="*/ 501306 w 531062"/>
                <a:gd name="connsiteY10" fmla="*/ 478631 h 590550"/>
                <a:gd name="connsiteX11" fmla="*/ 508450 w 531062"/>
                <a:gd name="connsiteY11" fmla="*/ 464343 h 590550"/>
                <a:gd name="connsiteX12" fmla="*/ 515594 w 531062"/>
                <a:gd name="connsiteY12" fmla="*/ 459581 h 590550"/>
                <a:gd name="connsiteX13" fmla="*/ 517975 w 531062"/>
                <a:gd name="connsiteY13" fmla="*/ 452437 h 590550"/>
                <a:gd name="connsiteX14" fmla="*/ 527500 w 531062"/>
                <a:gd name="connsiteY14" fmla="*/ 438150 h 590550"/>
                <a:gd name="connsiteX15" fmla="*/ 527500 w 531062"/>
                <a:gd name="connsiteY15" fmla="*/ 397668 h 590550"/>
                <a:gd name="connsiteX16" fmla="*/ 525119 w 531062"/>
                <a:gd name="connsiteY16" fmla="*/ 390525 h 590550"/>
                <a:gd name="connsiteX17" fmla="*/ 510831 w 531062"/>
                <a:gd name="connsiteY17" fmla="*/ 381000 h 590550"/>
                <a:gd name="connsiteX18" fmla="*/ 503687 w 531062"/>
                <a:gd name="connsiteY18" fmla="*/ 376237 h 590550"/>
                <a:gd name="connsiteX19" fmla="*/ 482256 w 531062"/>
                <a:gd name="connsiteY19" fmla="*/ 378618 h 590550"/>
                <a:gd name="connsiteX20" fmla="*/ 475112 w 531062"/>
                <a:gd name="connsiteY20" fmla="*/ 381000 h 590550"/>
                <a:gd name="connsiteX21" fmla="*/ 470350 w 531062"/>
                <a:gd name="connsiteY21" fmla="*/ 388143 h 590550"/>
                <a:gd name="connsiteX22" fmla="*/ 456062 w 531062"/>
                <a:gd name="connsiteY22" fmla="*/ 397668 h 590550"/>
                <a:gd name="connsiteX23" fmla="*/ 451300 w 531062"/>
                <a:gd name="connsiteY23" fmla="*/ 404812 h 590550"/>
                <a:gd name="connsiteX24" fmla="*/ 444156 w 531062"/>
                <a:gd name="connsiteY24" fmla="*/ 409575 h 590550"/>
                <a:gd name="connsiteX25" fmla="*/ 441775 w 531062"/>
                <a:gd name="connsiteY25" fmla="*/ 416718 h 590550"/>
                <a:gd name="connsiteX26" fmla="*/ 434631 w 531062"/>
                <a:gd name="connsiteY26" fmla="*/ 423862 h 590550"/>
                <a:gd name="connsiteX27" fmla="*/ 429869 w 531062"/>
                <a:gd name="connsiteY27" fmla="*/ 431006 h 590550"/>
                <a:gd name="connsiteX28" fmla="*/ 427487 w 531062"/>
                <a:gd name="connsiteY28" fmla="*/ 438150 h 590550"/>
                <a:gd name="connsiteX29" fmla="*/ 420344 w 531062"/>
                <a:gd name="connsiteY29" fmla="*/ 442912 h 590550"/>
                <a:gd name="connsiteX30" fmla="*/ 396531 w 531062"/>
                <a:gd name="connsiteY30" fmla="*/ 466725 h 590550"/>
                <a:gd name="connsiteX31" fmla="*/ 382244 w 531062"/>
                <a:gd name="connsiteY31" fmla="*/ 478631 h 590550"/>
                <a:gd name="connsiteX32" fmla="*/ 375100 w 531062"/>
                <a:gd name="connsiteY32" fmla="*/ 481012 h 590550"/>
                <a:gd name="connsiteX33" fmla="*/ 334619 w 531062"/>
                <a:gd name="connsiteY33" fmla="*/ 473868 h 590550"/>
                <a:gd name="connsiteX34" fmla="*/ 320331 w 531062"/>
                <a:gd name="connsiteY34" fmla="*/ 464343 h 590550"/>
                <a:gd name="connsiteX35" fmla="*/ 315569 w 531062"/>
                <a:gd name="connsiteY35" fmla="*/ 457200 h 590550"/>
                <a:gd name="connsiteX36" fmla="*/ 301281 w 531062"/>
                <a:gd name="connsiteY36" fmla="*/ 447675 h 590550"/>
                <a:gd name="connsiteX37" fmla="*/ 296519 w 531062"/>
                <a:gd name="connsiteY37" fmla="*/ 440531 h 590550"/>
                <a:gd name="connsiteX38" fmla="*/ 289375 w 531062"/>
                <a:gd name="connsiteY38" fmla="*/ 435768 h 590550"/>
                <a:gd name="connsiteX39" fmla="*/ 270325 w 531062"/>
                <a:gd name="connsiteY39" fmla="*/ 416718 h 590550"/>
                <a:gd name="connsiteX40" fmla="*/ 265562 w 531062"/>
                <a:gd name="connsiteY40" fmla="*/ 409575 h 590550"/>
                <a:gd name="connsiteX41" fmla="*/ 258419 w 531062"/>
                <a:gd name="connsiteY41" fmla="*/ 404812 h 590550"/>
                <a:gd name="connsiteX42" fmla="*/ 241750 w 531062"/>
                <a:gd name="connsiteY42" fmla="*/ 385762 h 590550"/>
                <a:gd name="connsiteX43" fmla="*/ 232225 w 531062"/>
                <a:gd name="connsiteY43" fmla="*/ 373856 h 590550"/>
                <a:gd name="connsiteX44" fmla="*/ 229844 w 531062"/>
                <a:gd name="connsiteY44" fmla="*/ 366712 h 590550"/>
                <a:gd name="connsiteX45" fmla="*/ 222700 w 531062"/>
                <a:gd name="connsiteY45" fmla="*/ 359568 h 590550"/>
                <a:gd name="connsiteX46" fmla="*/ 210794 w 531062"/>
                <a:gd name="connsiteY46" fmla="*/ 338137 h 590550"/>
                <a:gd name="connsiteX47" fmla="*/ 206031 w 531062"/>
                <a:gd name="connsiteY47" fmla="*/ 330993 h 590550"/>
                <a:gd name="connsiteX48" fmla="*/ 196506 w 531062"/>
                <a:gd name="connsiteY48" fmla="*/ 314325 h 590550"/>
                <a:gd name="connsiteX49" fmla="*/ 186981 w 531062"/>
                <a:gd name="connsiteY49" fmla="*/ 292893 h 590550"/>
                <a:gd name="connsiteX50" fmla="*/ 182219 w 531062"/>
                <a:gd name="connsiteY50" fmla="*/ 276225 h 590550"/>
                <a:gd name="connsiteX51" fmla="*/ 179837 w 531062"/>
                <a:gd name="connsiteY51" fmla="*/ 259556 h 590550"/>
                <a:gd name="connsiteX52" fmla="*/ 177456 w 531062"/>
                <a:gd name="connsiteY52" fmla="*/ 250031 h 590550"/>
                <a:gd name="connsiteX53" fmla="*/ 175075 w 531062"/>
                <a:gd name="connsiteY53" fmla="*/ 233362 h 590550"/>
                <a:gd name="connsiteX54" fmla="*/ 172694 w 531062"/>
                <a:gd name="connsiteY54" fmla="*/ 219075 h 590550"/>
                <a:gd name="connsiteX55" fmla="*/ 167931 w 531062"/>
                <a:gd name="connsiteY55" fmla="*/ 161925 h 590550"/>
                <a:gd name="connsiteX56" fmla="*/ 163169 w 531062"/>
                <a:gd name="connsiteY56" fmla="*/ 133350 h 590550"/>
                <a:gd name="connsiteX57" fmla="*/ 160787 w 531062"/>
                <a:gd name="connsiteY57" fmla="*/ 123825 h 590550"/>
                <a:gd name="connsiteX58" fmla="*/ 156025 w 531062"/>
                <a:gd name="connsiteY58" fmla="*/ 109537 h 590550"/>
                <a:gd name="connsiteX59" fmla="*/ 148881 w 531062"/>
                <a:gd name="connsiteY59" fmla="*/ 104775 h 590550"/>
                <a:gd name="connsiteX60" fmla="*/ 146500 w 531062"/>
                <a:gd name="connsiteY60" fmla="*/ 97631 h 590550"/>
                <a:gd name="connsiteX61" fmla="*/ 139356 w 531062"/>
                <a:gd name="connsiteY61" fmla="*/ 95250 h 590550"/>
                <a:gd name="connsiteX62" fmla="*/ 132212 w 531062"/>
                <a:gd name="connsiteY62" fmla="*/ 90487 h 590550"/>
                <a:gd name="connsiteX63" fmla="*/ 117925 w 531062"/>
                <a:gd name="connsiteY63" fmla="*/ 85725 h 590550"/>
                <a:gd name="connsiteX64" fmla="*/ 110781 w 531062"/>
                <a:gd name="connsiteY64" fmla="*/ 83343 h 590550"/>
                <a:gd name="connsiteX65" fmla="*/ 103637 w 531062"/>
                <a:gd name="connsiteY65" fmla="*/ 80962 h 590550"/>
                <a:gd name="connsiteX66" fmla="*/ 96494 w 531062"/>
                <a:gd name="connsiteY66" fmla="*/ 78581 h 590550"/>
                <a:gd name="connsiteX67" fmla="*/ 72681 w 531062"/>
                <a:gd name="connsiteY67" fmla="*/ 76200 h 590550"/>
                <a:gd name="connsiteX68" fmla="*/ 51250 w 531062"/>
                <a:gd name="connsiteY68" fmla="*/ 73818 h 590550"/>
                <a:gd name="connsiteX69" fmla="*/ 44106 w 531062"/>
                <a:gd name="connsiteY69" fmla="*/ 71437 h 590550"/>
                <a:gd name="connsiteX70" fmla="*/ 22675 w 531062"/>
                <a:gd name="connsiteY70" fmla="*/ 66675 h 590550"/>
                <a:gd name="connsiteX71" fmla="*/ 15531 w 531062"/>
                <a:gd name="connsiteY71" fmla="*/ 64293 h 590550"/>
                <a:gd name="connsiteX72" fmla="*/ 8387 w 531062"/>
                <a:gd name="connsiteY72" fmla="*/ 59531 h 590550"/>
                <a:gd name="connsiteX73" fmla="*/ 3625 w 531062"/>
                <a:gd name="connsiteY73" fmla="*/ 45243 h 590550"/>
                <a:gd name="connsiteX74" fmla="*/ 1244 w 531062"/>
                <a:gd name="connsiteY74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31062" h="590550">
                  <a:moveTo>
                    <a:pt x="434631" y="590550"/>
                  </a:moveTo>
                  <a:cubicBezTo>
                    <a:pt x="438600" y="588169"/>
                    <a:pt x="443696" y="587059"/>
                    <a:pt x="446537" y="583406"/>
                  </a:cubicBezTo>
                  <a:cubicBezTo>
                    <a:pt x="449619" y="579443"/>
                    <a:pt x="448515" y="573295"/>
                    <a:pt x="451300" y="569118"/>
                  </a:cubicBezTo>
                  <a:cubicBezTo>
                    <a:pt x="458846" y="557799"/>
                    <a:pt x="455158" y="564689"/>
                    <a:pt x="460825" y="547687"/>
                  </a:cubicBezTo>
                  <a:cubicBezTo>
                    <a:pt x="461619" y="545306"/>
                    <a:pt x="461814" y="542632"/>
                    <a:pt x="463206" y="540543"/>
                  </a:cubicBezTo>
                  <a:cubicBezTo>
                    <a:pt x="466381" y="535781"/>
                    <a:pt x="470921" y="531686"/>
                    <a:pt x="472731" y="526256"/>
                  </a:cubicBezTo>
                  <a:cubicBezTo>
                    <a:pt x="476017" y="516397"/>
                    <a:pt x="473720" y="521200"/>
                    <a:pt x="479875" y="511968"/>
                  </a:cubicBezTo>
                  <a:cubicBezTo>
                    <a:pt x="480669" y="509587"/>
                    <a:pt x="481037" y="507019"/>
                    <a:pt x="482256" y="504825"/>
                  </a:cubicBezTo>
                  <a:cubicBezTo>
                    <a:pt x="485036" y="499821"/>
                    <a:pt x="489971" y="495967"/>
                    <a:pt x="491781" y="490537"/>
                  </a:cubicBezTo>
                  <a:cubicBezTo>
                    <a:pt x="492575" y="488156"/>
                    <a:pt x="492594" y="485353"/>
                    <a:pt x="494162" y="483393"/>
                  </a:cubicBezTo>
                  <a:cubicBezTo>
                    <a:pt x="495950" y="481158"/>
                    <a:pt x="498925" y="480218"/>
                    <a:pt x="501306" y="478631"/>
                  </a:cubicBezTo>
                  <a:cubicBezTo>
                    <a:pt x="503243" y="472820"/>
                    <a:pt x="503833" y="468960"/>
                    <a:pt x="508450" y="464343"/>
                  </a:cubicBezTo>
                  <a:cubicBezTo>
                    <a:pt x="510474" y="462319"/>
                    <a:pt x="513213" y="461168"/>
                    <a:pt x="515594" y="459581"/>
                  </a:cubicBezTo>
                  <a:cubicBezTo>
                    <a:pt x="516388" y="457200"/>
                    <a:pt x="516756" y="454631"/>
                    <a:pt x="517975" y="452437"/>
                  </a:cubicBezTo>
                  <a:cubicBezTo>
                    <a:pt x="520755" y="447434"/>
                    <a:pt x="527500" y="438150"/>
                    <a:pt x="527500" y="438150"/>
                  </a:cubicBezTo>
                  <a:cubicBezTo>
                    <a:pt x="533128" y="421264"/>
                    <a:pt x="531284" y="429836"/>
                    <a:pt x="527500" y="397668"/>
                  </a:cubicBezTo>
                  <a:cubicBezTo>
                    <a:pt x="527207" y="395175"/>
                    <a:pt x="526894" y="392300"/>
                    <a:pt x="525119" y="390525"/>
                  </a:cubicBezTo>
                  <a:cubicBezTo>
                    <a:pt x="521071" y="386478"/>
                    <a:pt x="515594" y="384175"/>
                    <a:pt x="510831" y="381000"/>
                  </a:cubicBezTo>
                  <a:lnTo>
                    <a:pt x="503687" y="376237"/>
                  </a:lnTo>
                  <a:cubicBezTo>
                    <a:pt x="496543" y="377031"/>
                    <a:pt x="489346" y="377436"/>
                    <a:pt x="482256" y="378618"/>
                  </a:cubicBezTo>
                  <a:cubicBezTo>
                    <a:pt x="479780" y="379031"/>
                    <a:pt x="477072" y="379432"/>
                    <a:pt x="475112" y="381000"/>
                  </a:cubicBezTo>
                  <a:cubicBezTo>
                    <a:pt x="472877" y="382788"/>
                    <a:pt x="472504" y="386259"/>
                    <a:pt x="470350" y="388143"/>
                  </a:cubicBezTo>
                  <a:cubicBezTo>
                    <a:pt x="466042" y="391912"/>
                    <a:pt x="456062" y="397668"/>
                    <a:pt x="456062" y="397668"/>
                  </a:cubicBezTo>
                  <a:cubicBezTo>
                    <a:pt x="454475" y="400049"/>
                    <a:pt x="453324" y="402788"/>
                    <a:pt x="451300" y="404812"/>
                  </a:cubicBezTo>
                  <a:cubicBezTo>
                    <a:pt x="449276" y="406836"/>
                    <a:pt x="445944" y="407340"/>
                    <a:pt x="444156" y="409575"/>
                  </a:cubicBezTo>
                  <a:cubicBezTo>
                    <a:pt x="442588" y="411535"/>
                    <a:pt x="443167" y="414630"/>
                    <a:pt x="441775" y="416718"/>
                  </a:cubicBezTo>
                  <a:cubicBezTo>
                    <a:pt x="439907" y="419520"/>
                    <a:pt x="436787" y="421275"/>
                    <a:pt x="434631" y="423862"/>
                  </a:cubicBezTo>
                  <a:cubicBezTo>
                    <a:pt x="432799" y="426061"/>
                    <a:pt x="431149" y="428446"/>
                    <a:pt x="429869" y="431006"/>
                  </a:cubicBezTo>
                  <a:cubicBezTo>
                    <a:pt x="428746" y="433251"/>
                    <a:pt x="429055" y="436190"/>
                    <a:pt x="427487" y="438150"/>
                  </a:cubicBezTo>
                  <a:cubicBezTo>
                    <a:pt x="425699" y="440385"/>
                    <a:pt x="422725" y="441325"/>
                    <a:pt x="420344" y="442912"/>
                  </a:cubicBezTo>
                  <a:cubicBezTo>
                    <a:pt x="394953" y="481000"/>
                    <a:pt x="428273" y="434988"/>
                    <a:pt x="396531" y="466725"/>
                  </a:cubicBezTo>
                  <a:cubicBezTo>
                    <a:pt x="391268" y="471988"/>
                    <a:pt x="388871" y="475317"/>
                    <a:pt x="382244" y="478631"/>
                  </a:cubicBezTo>
                  <a:cubicBezTo>
                    <a:pt x="379999" y="479754"/>
                    <a:pt x="377481" y="480218"/>
                    <a:pt x="375100" y="481012"/>
                  </a:cubicBezTo>
                  <a:cubicBezTo>
                    <a:pt x="366758" y="480254"/>
                    <a:pt x="344139" y="480214"/>
                    <a:pt x="334619" y="473868"/>
                  </a:cubicBezTo>
                  <a:lnTo>
                    <a:pt x="320331" y="464343"/>
                  </a:lnTo>
                  <a:cubicBezTo>
                    <a:pt x="318744" y="461962"/>
                    <a:pt x="317723" y="459084"/>
                    <a:pt x="315569" y="457200"/>
                  </a:cubicBezTo>
                  <a:cubicBezTo>
                    <a:pt x="311261" y="453431"/>
                    <a:pt x="301281" y="447675"/>
                    <a:pt x="301281" y="447675"/>
                  </a:cubicBezTo>
                  <a:cubicBezTo>
                    <a:pt x="299694" y="445294"/>
                    <a:pt x="298543" y="442555"/>
                    <a:pt x="296519" y="440531"/>
                  </a:cubicBezTo>
                  <a:cubicBezTo>
                    <a:pt x="294495" y="438507"/>
                    <a:pt x="291260" y="437922"/>
                    <a:pt x="289375" y="435768"/>
                  </a:cubicBezTo>
                  <a:cubicBezTo>
                    <a:pt x="271495" y="415334"/>
                    <a:pt x="288930" y="426021"/>
                    <a:pt x="270325" y="416718"/>
                  </a:cubicBezTo>
                  <a:cubicBezTo>
                    <a:pt x="268737" y="414337"/>
                    <a:pt x="267586" y="411599"/>
                    <a:pt x="265562" y="409575"/>
                  </a:cubicBezTo>
                  <a:cubicBezTo>
                    <a:pt x="263538" y="407551"/>
                    <a:pt x="260303" y="406966"/>
                    <a:pt x="258419" y="404812"/>
                  </a:cubicBezTo>
                  <a:cubicBezTo>
                    <a:pt x="238974" y="382589"/>
                    <a:pt x="257823" y="396478"/>
                    <a:pt x="241750" y="385762"/>
                  </a:cubicBezTo>
                  <a:cubicBezTo>
                    <a:pt x="235765" y="367805"/>
                    <a:pt x="244535" y="389243"/>
                    <a:pt x="232225" y="373856"/>
                  </a:cubicBezTo>
                  <a:cubicBezTo>
                    <a:pt x="230657" y="371896"/>
                    <a:pt x="231236" y="368801"/>
                    <a:pt x="229844" y="366712"/>
                  </a:cubicBezTo>
                  <a:cubicBezTo>
                    <a:pt x="227976" y="363910"/>
                    <a:pt x="224768" y="362226"/>
                    <a:pt x="222700" y="359568"/>
                  </a:cubicBezTo>
                  <a:cubicBezTo>
                    <a:pt x="201674" y="332535"/>
                    <a:pt x="219418" y="355385"/>
                    <a:pt x="210794" y="338137"/>
                  </a:cubicBezTo>
                  <a:cubicBezTo>
                    <a:pt x="209514" y="335577"/>
                    <a:pt x="207451" y="333478"/>
                    <a:pt x="206031" y="330993"/>
                  </a:cubicBezTo>
                  <a:cubicBezTo>
                    <a:pt x="193951" y="309853"/>
                    <a:pt x="208106" y="331722"/>
                    <a:pt x="196506" y="314325"/>
                  </a:cubicBezTo>
                  <a:cubicBezTo>
                    <a:pt x="190839" y="297322"/>
                    <a:pt x="194529" y="304214"/>
                    <a:pt x="186981" y="292893"/>
                  </a:cubicBezTo>
                  <a:cubicBezTo>
                    <a:pt x="184940" y="286770"/>
                    <a:pt x="183416" y="282806"/>
                    <a:pt x="182219" y="276225"/>
                  </a:cubicBezTo>
                  <a:cubicBezTo>
                    <a:pt x="181215" y="270703"/>
                    <a:pt x="180841" y="265078"/>
                    <a:pt x="179837" y="259556"/>
                  </a:cubicBezTo>
                  <a:cubicBezTo>
                    <a:pt x="179252" y="256336"/>
                    <a:pt x="178041" y="253251"/>
                    <a:pt x="177456" y="250031"/>
                  </a:cubicBezTo>
                  <a:cubicBezTo>
                    <a:pt x="176452" y="244509"/>
                    <a:pt x="175928" y="238909"/>
                    <a:pt x="175075" y="233362"/>
                  </a:cubicBezTo>
                  <a:cubicBezTo>
                    <a:pt x="174341" y="228590"/>
                    <a:pt x="173258" y="223870"/>
                    <a:pt x="172694" y="219075"/>
                  </a:cubicBezTo>
                  <a:cubicBezTo>
                    <a:pt x="169727" y="193861"/>
                    <a:pt x="170568" y="188300"/>
                    <a:pt x="167931" y="161925"/>
                  </a:cubicBezTo>
                  <a:cubicBezTo>
                    <a:pt x="167028" y="152893"/>
                    <a:pt x="165172" y="142364"/>
                    <a:pt x="163169" y="133350"/>
                  </a:cubicBezTo>
                  <a:cubicBezTo>
                    <a:pt x="162459" y="130155"/>
                    <a:pt x="161727" y="126960"/>
                    <a:pt x="160787" y="123825"/>
                  </a:cubicBezTo>
                  <a:cubicBezTo>
                    <a:pt x="159344" y="119017"/>
                    <a:pt x="160202" y="112321"/>
                    <a:pt x="156025" y="109537"/>
                  </a:cubicBezTo>
                  <a:lnTo>
                    <a:pt x="148881" y="104775"/>
                  </a:lnTo>
                  <a:cubicBezTo>
                    <a:pt x="148087" y="102394"/>
                    <a:pt x="148275" y="99406"/>
                    <a:pt x="146500" y="97631"/>
                  </a:cubicBezTo>
                  <a:cubicBezTo>
                    <a:pt x="144725" y="95856"/>
                    <a:pt x="141601" y="96373"/>
                    <a:pt x="139356" y="95250"/>
                  </a:cubicBezTo>
                  <a:cubicBezTo>
                    <a:pt x="136796" y="93970"/>
                    <a:pt x="134827" y="91649"/>
                    <a:pt x="132212" y="90487"/>
                  </a:cubicBezTo>
                  <a:cubicBezTo>
                    <a:pt x="127625" y="88448"/>
                    <a:pt x="122687" y="87312"/>
                    <a:pt x="117925" y="85725"/>
                  </a:cubicBezTo>
                  <a:lnTo>
                    <a:pt x="110781" y="83343"/>
                  </a:lnTo>
                  <a:lnTo>
                    <a:pt x="103637" y="80962"/>
                  </a:lnTo>
                  <a:cubicBezTo>
                    <a:pt x="101256" y="80168"/>
                    <a:pt x="98991" y="78831"/>
                    <a:pt x="96494" y="78581"/>
                  </a:cubicBezTo>
                  <a:lnTo>
                    <a:pt x="72681" y="76200"/>
                  </a:lnTo>
                  <a:lnTo>
                    <a:pt x="51250" y="73818"/>
                  </a:lnTo>
                  <a:cubicBezTo>
                    <a:pt x="48869" y="73024"/>
                    <a:pt x="46541" y="72046"/>
                    <a:pt x="44106" y="71437"/>
                  </a:cubicBezTo>
                  <a:cubicBezTo>
                    <a:pt x="24499" y="66536"/>
                    <a:pt x="39758" y="71556"/>
                    <a:pt x="22675" y="66675"/>
                  </a:cubicBezTo>
                  <a:cubicBezTo>
                    <a:pt x="20261" y="65985"/>
                    <a:pt x="17776" y="65416"/>
                    <a:pt x="15531" y="64293"/>
                  </a:cubicBezTo>
                  <a:cubicBezTo>
                    <a:pt x="12971" y="63013"/>
                    <a:pt x="10768" y="61118"/>
                    <a:pt x="8387" y="59531"/>
                  </a:cubicBezTo>
                  <a:lnTo>
                    <a:pt x="3625" y="45243"/>
                  </a:lnTo>
                  <a:cubicBezTo>
                    <a:pt x="-2772" y="26050"/>
                    <a:pt x="1244" y="40619"/>
                    <a:pt x="1244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9" name="Freeform 57">
              <a:extLst>
                <a:ext uri="{FF2B5EF4-FFF2-40B4-BE49-F238E27FC236}">
                  <a16:creationId xmlns:a16="http://schemas.microsoft.com/office/drawing/2014/main" id="{FF9A9BF0-D433-4398-8F1A-6681BD112DF7}"/>
                </a:ext>
              </a:extLst>
            </p:cNvPr>
            <p:cNvSpPr/>
            <p:nvPr/>
          </p:nvSpPr>
          <p:spPr bwMode="auto">
            <a:xfrm>
              <a:off x="7997827" y="4816477"/>
              <a:ext cx="276225" cy="733425"/>
            </a:xfrm>
            <a:custGeom>
              <a:avLst/>
              <a:gdLst>
                <a:gd name="connsiteX0" fmla="*/ 276225 w 276225"/>
                <a:gd name="connsiteY0" fmla="*/ 733425 h 733425"/>
                <a:gd name="connsiteX1" fmla="*/ 269875 w 276225"/>
                <a:gd name="connsiteY1" fmla="*/ 708025 h 733425"/>
                <a:gd name="connsiteX2" fmla="*/ 263525 w 276225"/>
                <a:gd name="connsiteY2" fmla="*/ 698500 h 733425"/>
                <a:gd name="connsiteX3" fmla="*/ 257175 w 276225"/>
                <a:gd name="connsiteY3" fmla="*/ 679450 h 733425"/>
                <a:gd name="connsiteX4" fmla="*/ 250825 w 276225"/>
                <a:gd name="connsiteY4" fmla="*/ 669925 h 733425"/>
                <a:gd name="connsiteX5" fmla="*/ 247650 w 276225"/>
                <a:gd name="connsiteY5" fmla="*/ 660400 h 733425"/>
                <a:gd name="connsiteX6" fmla="*/ 234950 w 276225"/>
                <a:gd name="connsiteY6" fmla="*/ 641350 h 733425"/>
                <a:gd name="connsiteX7" fmla="*/ 209550 w 276225"/>
                <a:gd name="connsiteY7" fmla="*/ 603250 h 733425"/>
                <a:gd name="connsiteX8" fmla="*/ 184150 w 276225"/>
                <a:gd name="connsiteY8" fmla="*/ 565150 h 733425"/>
                <a:gd name="connsiteX9" fmla="*/ 177800 w 276225"/>
                <a:gd name="connsiteY9" fmla="*/ 555625 h 733425"/>
                <a:gd name="connsiteX10" fmla="*/ 168275 w 276225"/>
                <a:gd name="connsiteY10" fmla="*/ 549275 h 733425"/>
                <a:gd name="connsiteX11" fmla="*/ 155575 w 276225"/>
                <a:gd name="connsiteY11" fmla="*/ 533400 h 733425"/>
                <a:gd name="connsiteX12" fmla="*/ 133350 w 276225"/>
                <a:gd name="connsiteY12" fmla="*/ 511175 h 733425"/>
                <a:gd name="connsiteX13" fmla="*/ 123825 w 276225"/>
                <a:gd name="connsiteY13" fmla="*/ 492125 h 733425"/>
                <a:gd name="connsiteX14" fmla="*/ 114300 w 276225"/>
                <a:gd name="connsiteY14" fmla="*/ 485775 h 733425"/>
                <a:gd name="connsiteX15" fmla="*/ 104775 w 276225"/>
                <a:gd name="connsiteY15" fmla="*/ 466725 h 733425"/>
                <a:gd name="connsiteX16" fmla="*/ 88900 w 276225"/>
                <a:gd name="connsiteY16" fmla="*/ 447675 h 733425"/>
                <a:gd name="connsiteX17" fmla="*/ 85725 w 276225"/>
                <a:gd name="connsiteY17" fmla="*/ 438150 h 733425"/>
                <a:gd name="connsiteX18" fmla="*/ 73025 w 276225"/>
                <a:gd name="connsiteY18" fmla="*/ 419100 h 733425"/>
                <a:gd name="connsiteX19" fmla="*/ 66675 w 276225"/>
                <a:gd name="connsiteY19" fmla="*/ 409575 h 733425"/>
                <a:gd name="connsiteX20" fmla="*/ 63500 w 276225"/>
                <a:gd name="connsiteY20" fmla="*/ 400050 h 733425"/>
                <a:gd name="connsiteX21" fmla="*/ 50800 w 276225"/>
                <a:gd name="connsiteY21" fmla="*/ 381000 h 733425"/>
                <a:gd name="connsiteX22" fmla="*/ 47625 w 276225"/>
                <a:gd name="connsiteY22" fmla="*/ 371475 h 733425"/>
                <a:gd name="connsiteX23" fmla="*/ 38100 w 276225"/>
                <a:gd name="connsiteY23" fmla="*/ 365125 h 733425"/>
                <a:gd name="connsiteX24" fmla="*/ 22225 w 276225"/>
                <a:gd name="connsiteY24" fmla="*/ 336550 h 733425"/>
                <a:gd name="connsiteX25" fmla="*/ 15875 w 276225"/>
                <a:gd name="connsiteY25" fmla="*/ 327025 h 733425"/>
                <a:gd name="connsiteX26" fmla="*/ 6350 w 276225"/>
                <a:gd name="connsiteY26" fmla="*/ 298450 h 733425"/>
                <a:gd name="connsiteX27" fmla="*/ 3175 w 276225"/>
                <a:gd name="connsiteY27" fmla="*/ 288925 h 733425"/>
                <a:gd name="connsiteX28" fmla="*/ 0 w 276225"/>
                <a:gd name="connsiteY28" fmla="*/ 276225 h 733425"/>
                <a:gd name="connsiteX29" fmla="*/ 3175 w 276225"/>
                <a:gd name="connsiteY29" fmla="*/ 209550 h 733425"/>
                <a:gd name="connsiteX30" fmla="*/ 9525 w 276225"/>
                <a:gd name="connsiteY30" fmla="*/ 190500 h 733425"/>
                <a:gd name="connsiteX31" fmla="*/ 19050 w 276225"/>
                <a:gd name="connsiteY31" fmla="*/ 184150 h 733425"/>
                <a:gd name="connsiteX32" fmla="*/ 31750 w 276225"/>
                <a:gd name="connsiteY32" fmla="*/ 165100 h 733425"/>
                <a:gd name="connsiteX33" fmla="*/ 38100 w 276225"/>
                <a:gd name="connsiteY33" fmla="*/ 155575 h 733425"/>
                <a:gd name="connsiteX34" fmla="*/ 47625 w 276225"/>
                <a:gd name="connsiteY34" fmla="*/ 149225 h 733425"/>
                <a:gd name="connsiteX35" fmla="*/ 57150 w 276225"/>
                <a:gd name="connsiteY35" fmla="*/ 139700 h 733425"/>
                <a:gd name="connsiteX36" fmla="*/ 66675 w 276225"/>
                <a:gd name="connsiteY36" fmla="*/ 133350 h 733425"/>
                <a:gd name="connsiteX37" fmla="*/ 85725 w 276225"/>
                <a:gd name="connsiteY37" fmla="*/ 120650 h 733425"/>
                <a:gd name="connsiteX38" fmla="*/ 101600 w 276225"/>
                <a:gd name="connsiteY38" fmla="*/ 107950 h 733425"/>
                <a:gd name="connsiteX39" fmla="*/ 120650 w 276225"/>
                <a:gd name="connsiteY39" fmla="*/ 95250 h 733425"/>
                <a:gd name="connsiteX40" fmla="*/ 127000 w 276225"/>
                <a:gd name="connsiteY40" fmla="*/ 85725 h 733425"/>
                <a:gd name="connsiteX41" fmla="*/ 136525 w 276225"/>
                <a:gd name="connsiteY41" fmla="*/ 82550 h 733425"/>
                <a:gd name="connsiteX42" fmla="*/ 149225 w 276225"/>
                <a:gd name="connsiteY42" fmla="*/ 69850 h 733425"/>
                <a:gd name="connsiteX43" fmla="*/ 165100 w 276225"/>
                <a:gd name="connsiteY43" fmla="*/ 53975 h 733425"/>
                <a:gd name="connsiteX44" fmla="*/ 180975 w 276225"/>
                <a:gd name="connsiteY44" fmla="*/ 41275 h 733425"/>
                <a:gd name="connsiteX45" fmla="*/ 209550 w 276225"/>
                <a:gd name="connsiteY45" fmla="*/ 19050 h 733425"/>
                <a:gd name="connsiteX46" fmla="*/ 228600 w 276225"/>
                <a:gd name="connsiteY46" fmla="*/ 9525 h 733425"/>
                <a:gd name="connsiteX47" fmla="*/ 244475 w 276225"/>
                <a:gd name="connsiteY47" fmla="*/ 0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6225" h="733425">
                  <a:moveTo>
                    <a:pt x="276225" y="733425"/>
                  </a:moveTo>
                  <a:cubicBezTo>
                    <a:pt x="275017" y="727387"/>
                    <a:pt x="273129" y="714534"/>
                    <a:pt x="269875" y="708025"/>
                  </a:cubicBezTo>
                  <a:cubicBezTo>
                    <a:pt x="268168" y="704612"/>
                    <a:pt x="265075" y="701987"/>
                    <a:pt x="263525" y="698500"/>
                  </a:cubicBezTo>
                  <a:cubicBezTo>
                    <a:pt x="260807" y="692383"/>
                    <a:pt x="260888" y="685019"/>
                    <a:pt x="257175" y="679450"/>
                  </a:cubicBezTo>
                  <a:cubicBezTo>
                    <a:pt x="255058" y="676275"/>
                    <a:pt x="252532" y="673338"/>
                    <a:pt x="250825" y="669925"/>
                  </a:cubicBezTo>
                  <a:cubicBezTo>
                    <a:pt x="249328" y="666932"/>
                    <a:pt x="249275" y="663326"/>
                    <a:pt x="247650" y="660400"/>
                  </a:cubicBezTo>
                  <a:cubicBezTo>
                    <a:pt x="243944" y="653729"/>
                    <a:pt x="239183" y="647700"/>
                    <a:pt x="234950" y="641350"/>
                  </a:cubicBezTo>
                  <a:lnTo>
                    <a:pt x="209550" y="603250"/>
                  </a:lnTo>
                  <a:lnTo>
                    <a:pt x="184150" y="565150"/>
                  </a:lnTo>
                  <a:cubicBezTo>
                    <a:pt x="182033" y="561975"/>
                    <a:pt x="180975" y="557742"/>
                    <a:pt x="177800" y="555625"/>
                  </a:cubicBezTo>
                  <a:lnTo>
                    <a:pt x="168275" y="549275"/>
                  </a:lnTo>
                  <a:cubicBezTo>
                    <a:pt x="161125" y="527825"/>
                    <a:pt x="171041" y="551075"/>
                    <a:pt x="155575" y="533400"/>
                  </a:cubicBezTo>
                  <a:cubicBezTo>
                    <a:pt x="134597" y="509425"/>
                    <a:pt x="152931" y="517702"/>
                    <a:pt x="133350" y="511175"/>
                  </a:cubicBezTo>
                  <a:cubicBezTo>
                    <a:pt x="130768" y="503428"/>
                    <a:pt x="129980" y="498280"/>
                    <a:pt x="123825" y="492125"/>
                  </a:cubicBezTo>
                  <a:cubicBezTo>
                    <a:pt x="121127" y="489427"/>
                    <a:pt x="117475" y="487892"/>
                    <a:pt x="114300" y="485775"/>
                  </a:cubicBezTo>
                  <a:cubicBezTo>
                    <a:pt x="111118" y="476229"/>
                    <a:pt x="111614" y="474931"/>
                    <a:pt x="104775" y="466725"/>
                  </a:cubicBezTo>
                  <a:cubicBezTo>
                    <a:pt x="95998" y="456192"/>
                    <a:pt x="94812" y="459499"/>
                    <a:pt x="88900" y="447675"/>
                  </a:cubicBezTo>
                  <a:cubicBezTo>
                    <a:pt x="87403" y="444682"/>
                    <a:pt x="87350" y="441076"/>
                    <a:pt x="85725" y="438150"/>
                  </a:cubicBezTo>
                  <a:cubicBezTo>
                    <a:pt x="82019" y="431479"/>
                    <a:pt x="77258" y="425450"/>
                    <a:pt x="73025" y="419100"/>
                  </a:cubicBezTo>
                  <a:cubicBezTo>
                    <a:pt x="70908" y="415925"/>
                    <a:pt x="67882" y="413195"/>
                    <a:pt x="66675" y="409575"/>
                  </a:cubicBezTo>
                  <a:cubicBezTo>
                    <a:pt x="65617" y="406400"/>
                    <a:pt x="65125" y="402976"/>
                    <a:pt x="63500" y="400050"/>
                  </a:cubicBezTo>
                  <a:cubicBezTo>
                    <a:pt x="59794" y="393379"/>
                    <a:pt x="53213" y="388240"/>
                    <a:pt x="50800" y="381000"/>
                  </a:cubicBezTo>
                  <a:cubicBezTo>
                    <a:pt x="49742" y="377825"/>
                    <a:pt x="49716" y="374088"/>
                    <a:pt x="47625" y="371475"/>
                  </a:cubicBezTo>
                  <a:cubicBezTo>
                    <a:pt x="45241" y="368495"/>
                    <a:pt x="41275" y="367242"/>
                    <a:pt x="38100" y="365125"/>
                  </a:cubicBezTo>
                  <a:cubicBezTo>
                    <a:pt x="32512" y="348360"/>
                    <a:pt x="36781" y="358385"/>
                    <a:pt x="22225" y="336550"/>
                  </a:cubicBezTo>
                  <a:cubicBezTo>
                    <a:pt x="20108" y="333375"/>
                    <a:pt x="17082" y="330645"/>
                    <a:pt x="15875" y="327025"/>
                  </a:cubicBezTo>
                  <a:lnTo>
                    <a:pt x="6350" y="298450"/>
                  </a:lnTo>
                  <a:cubicBezTo>
                    <a:pt x="5292" y="295275"/>
                    <a:pt x="3987" y="292172"/>
                    <a:pt x="3175" y="288925"/>
                  </a:cubicBezTo>
                  <a:lnTo>
                    <a:pt x="0" y="276225"/>
                  </a:lnTo>
                  <a:cubicBezTo>
                    <a:pt x="1058" y="254000"/>
                    <a:pt x="718" y="231664"/>
                    <a:pt x="3175" y="209550"/>
                  </a:cubicBezTo>
                  <a:cubicBezTo>
                    <a:pt x="3914" y="202897"/>
                    <a:pt x="3956" y="194213"/>
                    <a:pt x="9525" y="190500"/>
                  </a:cubicBezTo>
                  <a:lnTo>
                    <a:pt x="19050" y="184150"/>
                  </a:lnTo>
                  <a:cubicBezTo>
                    <a:pt x="24630" y="167411"/>
                    <a:pt x="18537" y="180955"/>
                    <a:pt x="31750" y="165100"/>
                  </a:cubicBezTo>
                  <a:cubicBezTo>
                    <a:pt x="34193" y="162169"/>
                    <a:pt x="35402" y="158273"/>
                    <a:pt x="38100" y="155575"/>
                  </a:cubicBezTo>
                  <a:cubicBezTo>
                    <a:pt x="40798" y="152877"/>
                    <a:pt x="44694" y="151668"/>
                    <a:pt x="47625" y="149225"/>
                  </a:cubicBezTo>
                  <a:cubicBezTo>
                    <a:pt x="51074" y="146350"/>
                    <a:pt x="53701" y="142575"/>
                    <a:pt x="57150" y="139700"/>
                  </a:cubicBezTo>
                  <a:cubicBezTo>
                    <a:pt x="60081" y="137257"/>
                    <a:pt x="63744" y="135793"/>
                    <a:pt x="66675" y="133350"/>
                  </a:cubicBezTo>
                  <a:cubicBezTo>
                    <a:pt x="82530" y="120137"/>
                    <a:pt x="68986" y="126230"/>
                    <a:pt x="85725" y="120650"/>
                  </a:cubicBezTo>
                  <a:cubicBezTo>
                    <a:pt x="97458" y="103051"/>
                    <a:pt x="85362" y="116971"/>
                    <a:pt x="101600" y="107950"/>
                  </a:cubicBezTo>
                  <a:cubicBezTo>
                    <a:pt x="108271" y="104244"/>
                    <a:pt x="120650" y="95250"/>
                    <a:pt x="120650" y="95250"/>
                  </a:cubicBezTo>
                  <a:cubicBezTo>
                    <a:pt x="122767" y="92075"/>
                    <a:pt x="124020" y="88109"/>
                    <a:pt x="127000" y="85725"/>
                  </a:cubicBezTo>
                  <a:cubicBezTo>
                    <a:pt x="129613" y="83634"/>
                    <a:pt x="134158" y="84917"/>
                    <a:pt x="136525" y="82550"/>
                  </a:cubicBezTo>
                  <a:cubicBezTo>
                    <a:pt x="153458" y="65617"/>
                    <a:pt x="123825" y="78317"/>
                    <a:pt x="149225" y="69850"/>
                  </a:cubicBezTo>
                  <a:cubicBezTo>
                    <a:pt x="166158" y="44450"/>
                    <a:pt x="143933" y="75142"/>
                    <a:pt x="165100" y="53975"/>
                  </a:cubicBezTo>
                  <a:cubicBezTo>
                    <a:pt x="179461" y="39614"/>
                    <a:pt x="162432" y="47456"/>
                    <a:pt x="180975" y="41275"/>
                  </a:cubicBezTo>
                  <a:cubicBezTo>
                    <a:pt x="189193" y="33057"/>
                    <a:pt x="198157" y="22848"/>
                    <a:pt x="209550" y="19050"/>
                  </a:cubicBezTo>
                  <a:cubicBezTo>
                    <a:pt x="233491" y="11070"/>
                    <a:pt x="203981" y="21835"/>
                    <a:pt x="228600" y="9525"/>
                  </a:cubicBezTo>
                  <a:cubicBezTo>
                    <a:pt x="245086" y="1282"/>
                    <a:pt x="232072" y="12403"/>
                    <a:pt x="244475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933F5DE0-3445-4F97-BED4-4C378F940C6B}"/>
                </a:ext>
              </a:extLst>
            </p:cNvPr>
            <p:cNvCxnSpPr/>
            <p:nvPr/>
          </p:nvCxnSpPr>
          <p:spPr bwMode="auto">
            <a:xfrm flipV="1">
              <a:off x="7785445" y="5549900"/>
              <a:ext cx="487739" cy="23653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116CE90D-EEE3-4150-AF77-28231974B7C0}"/>
                </a:ext>
              </a:extLst>
            </p:cNvPr>
            <p:cNvCxnSpPr/>
            <p:nvPr/>
          </p:nvCxnSpPr>
          <p:spPr bwMode="auto">
            <a:xfrm flipH="1" flipV="1">
              <a:off x="7785446" y="5786440"/>
              <a:ext cx="460825" cy="44529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4AC39FD0-EFEE-40B0-8AFE-057A35E45A76}"/>
                </a:ext>
              </a:extLst>
            </p:cNvPr>
            <p:cNvCxnSpPr/>
            <p:nvPr/>
          </p:nvCxnSpPr>
          <p:spPr bwMode="auto">
            <a:xfrm flipH="1">
              <a:off x="8246269" y="5949951"/>
              <a:ext cx="488156" cy="28178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" name="Freeform 61">
              <a:extLst>
                <a:ext uri="{FF2B5EF4-FFF2-40B4-BE49-F238E27FC236}">
                  <a16:creationId xmlns:a16="http://schemas.microsoft.com/office/drawing/2014/main" id="{93E964CB-534B-4ABC-85E5-897637B9B686}"/>
                </a:ext>
              </a:extLst>
            </p:cNvPr>
            <p:cNvSpPr/>
            <p:nvPr/>
          </p:nvSpPr>
          <p:spPr bwMode="auto">
            <a:xfrm>
              <a:off x="8727282" y="5948108"/>
              <a:ext cx="238125" cy="83598"/>
            </a:xfrm>
            <a:custGeom>
              <a:avLst/>
              <a:gdLst>
                <a:gd name="connsiteX0" fmla="*/ 238125 w 238125"/>
                <a:gd name="connsiteY0" fmla="*/ 83598 h 83598"/>
                <a:gd name="connsiteX1" fmla="*/ 219075 w 238125"/>
                <a:gd name="connsiteY1" fmla="*/ 66930 h 83598"/>
                <a:gd name="connsiteX2" fmla="*/ 204788 w 238125"/>
                <a:gd name="connsiteY2" fmla="*/ 62167 h 83598"/>
                <a:gd name="connsiteX3" fmla="*/ 197644 w 238125"/>
                <a:gd name="connsiteY3" fmla="*/ 59786 h 83598"/>
                <a:gd name="connsiteX4" fmla="*/ 190500 w 238125"/>
                <a:gd name="connsiteY4" fmla="*/ 57405 h 83598"/>
                <a:gd name="connsiteX5" fmla="*/ 176213 w 238125"/>
                <a:gd name="connsiteY5" fmla="*/ 55023 h 83598"/>
                <a:gd name="connsiteX6" fmla="*/ 154782 w 238125"/>
                <a:gd name="connsiteY6" fmla="*/ 50261 h 83598"/>
                <a:gd name="connsiteX7" fmla="*/ 138113 w 238125"/>
                <a:gd name="connsiteY7" fmla="*/ 45498 h 83598"/>
                <a:gd name="connsiteX8" fmla="*/ 107157 w 238125"/>
                <a:gd name="connsiteY8" fmla="*/ 40736 h 83598"/>
                <a:gd name="connsiteX9" fmla="*/ 92869 w 238125"/>
                <a:gd name="connsiteY9" fmla="*/ 35973 h 83598"/>
                <a:gd name="connsiteX10" fmla="*/ 71438 w 238125"/>
                <a:gd name="connsiteY10" fmla="*/ 21686 h 83598"/>
                <a:gd name="connsiteX11" fmla="*/ 64294 w 238125"/>
                <a:gd name="connsiteY11" fmla="*/ 16923 h 83598"/>
                <a:gd name="connsiteX12" fmla="*/ 47625 w 238125"/>
                <a:gd name="connsiteY12" fmla="*/ 12161 h 83598"/>
                <a:gd name="connsiteX13" fmla="*/ 33338 w 238125"/>
                <a:gd name="connsiteY13" fmla="*/ 7398 h 83598"/>
                <a:gd name="connsiteX14" fmla="*/ 19050 w 238125"/>
                <a:gd name="connsiteY14" fmla="*/ 255 h 83598"/>
                <a:gd name="connsiteX15" fmla="*/ 0 w 238125"/>
                <a:gd name="connsiteY15" fmla="*/ 255 h 8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25" h="83598">
                  <a:moveTo>
                    <a:pt x="238125" y="83598"/>
                  </a:moveTo>
                  <a:cubicBezTo>
                    <a:pt x="231775" y="78042"/>
                    <a:pt x="226172" y="71493"/>
                    <a:pt x="219075" y="66930"/>
                  </a:cubicBezTo>
                  <a:cubicBezTo>
                    <a:pt x="214852" y="64215"/>
                    <a:pt x="209550" y="63755"/>
                    <a:pt x="204788" y="62167"/>
                  </a:cubicBezTo>
                  <a:lnTo>
                    <a:pt x="197644" y="59786"/>
                  </a:lnTo>
                  <a:cubicBezTo>
                    <a:pt x="195263" y="58992"/>
                    <a:pt x="192976" y="57818"/>
                    <a:pt x="190500" y="57405"/>
                  </a:cubicBezTo>
                  <a:lnTo>
                    <a:pt x="176213" y="55023"/>
                  </a:lnTo>
                  <a:cubicBezTo>
                    <a:pt x="169459" y="53795"/>
                    <a:pt x="161473" y="52172"/>
                    <a:pt x="154782" y="50261"/>
                  </a:cubicBezTo>
                  <a:cubicBezTo>
                    <a:pt x="144198" y="47237"/>
                    <a:pt x="150510" y="47978"/>
                    <a:pt x="138113" y="45498"/>
                  </a:cubicBezTo>
                  <a:cubicBezTo>
                    <a:pt x="129862" y="43848"/>
                    <a:pt x="115153" y="41878"/>
                    <a:pt x="107157" y="40736"/>
                  </a:cubicBezTo>
                  <a:cubicBezTo>
                    <a:pt x="102394" y="39148"/>
                    <a:pt x="97046" y="38758"/>
                    <a:pt x="92869" y="35973"/>
                  </a:cubicBezTo>
                  <a:lnTo>
                    <a:pt x="71438" y="21686"/>
                  </a:lnTo>
                  <a:cubicBezTo>
                    <a:pt x="69057" y="20098"/>
                    <a:pt x="67009" y="17828"/>
                    <a:pt x="64294" y="16923"/>
                  </a:cubicBezTo>
                  <a:cubicBezTo>
                    <a:pt x="40247" y="8909"/>
                    <a:pt x="77575" y="21147"/>
                    <a:pt x="47625" y="12161"/>
                  </a:cubicBezTo>
                  <a:cubicBezTo>
                    <a:pt x="42817" y="10718"/>
                    <a:pt x="37515" y="10182"/>
                    <a:pt x="33338" y="7398"/>
                  </a:cubicBezTo>
                  <a:cubicBezTo>
                    <a:pt x="28838" y="4399"/>
                    <a:pt x="24758" y="774"/>
                    <a:pt x="19050" y="255"/>
                  </a:cubicBezTo>
                  <a:cubicBezTo>
                    <a:pt x="12726" y="-320"/>
                    <a:pt x="6350" y="255"/>
                    <a:pt x="0" y="255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4" name="Freeform 62">
              <a:extLst>
                <a:ext uri="{FF2B5EF4-FFF2-40B4-BE49-F238E27FC236}">
                  <a16:creationId xmlns:a16="http://schemas.microsoft.com/office/drawing/2014/main" id="{EC3D7DA2-9E70-4B49-BEE2-E7333CC56B7B}"/>
                </a:ext>
              </a:extLst>
            </p:cNvPr>
            <p:cNvSpPr/>
            <p:nvPr/>
          </p:nvSpPr>
          <p:spPr bwMode="auto">
            <a:xfrm>
              <a:off x="8977313" y="5981687"/>
              <a:ext cx="30956" cy="138126"/>
            </a:xfrm>
            <a:custGeom>
              <a:avLst/>
              <a:gdLst>
                <a:gd name="connsiteX0" fmla="*/ 30956 w 30956"/>
                <a:gd name="connsiteY0" fmla="*/ 138126 h 138126"/>
                <a:gd name="connsiteX1" fmla="*/ 28575 w 30956"/>
                <a:gd name="connsiteY1" fmla="*/ 100026 h 138126"/>
                <a:gd name="connsiteX2" fmla="*/ 26193 w 30956"/>
                <a:gd name="connsiteY2" fmla="*/ 92882 h 138126"/>
                <a:gd name="connsiteX3" fmla="*/ 16668 w 30956"/>
                <a:gd name="connsiteY3" fmla="*/ 78594 h 138126"/>
                <a:gd name="connsiteX4" fmla="*/ 4762 w 30956"/>
                <a:gd name="connsiteY4" fmla="*/ 57163 h 138126"/>
                <a:gd name="connsiteX5" fmla="*/ 0 w 30956"/>
                <a:gd name="connsiteY5" fmla="*/ 50019 h 138126"/>
                <a:gd name="connsiteX6" fmla="*/ 7143 w 30956"/>
                <a:gd name="connsiteY6" fmla="*/ 7157 h 138126"/>
                <a:gd name="connsiteX7" fmla="*/ 14287 w 30956"/>
                <a:gd name="connsiteY7" fmla="*/ 13 h 13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956" h="138126">
                  <a:moveTo>
                    <a:pt x="30956" y="138126"/>
                  </a:moveTo>
                  <a:cubicBezTo>
                    <a:pt x="30162" y="125426"/>
                    <a:pt x="29907" y="112681"/>
                    <a:pt x="28575" y="100026"/>
                  </a:cubicBezTo>
                  <a:cubicBezTo>
                    <a:pt x="28312" y="97530"/>
                    <a:pt x="27412" y="95076"/>
                    <a:pt x="26193" y="92882"/>
                  </a:cubicBezTo>
                  <a:cubicBezTo>
                    <a:pt x="23413" y="87878"/>
                    <a:pt x="16668" y="78594"/>
                    <a:pt x="16668" y="78594"/>
                  </a:cubicBezTo>
                  <a:cubicBezTo>
                    <a:pt x="12477" y="66020"/>
                    <a:pt x="15680" y="73540"/>
                    <a:pt x="4762" y="57163"/>
                  </a:cubicBezTo>
                  <a:lnTo>
                    <a:pt x="0" y="50019"/>
                  </a:lnTo>
                  <a:cubicBezTo>
                    <a:pt x="680" y="41854"/>
                    <a:pt x="471" y="17165"/>
                    <a:pt x="7143" y="7157"/>
                  </a:cubicBezTo>
                  <a:cubicBezTo>
                    <a:pt x="12346" y="-647"/>
                    <a:pt x="9044" y="13"/>
                    <a:pt x="14287" y="13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C531578-B1AA-4B86-966F-339E427358E0}"/>
                </a:ext>
              </a:extLst>
            </p:cNvPr>
            <p:cNvCxnSpPr/>
            <p:nvPr/>
          </p:nvCxnSpPr>
          <p:spPr bwMode="auto">
            <a:xfrm flipH="1" flipV="1">
              <a:off x="8516046" y="1404939"/>
              <a:ext cx="514885" cy="1428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498ABAE-54B9-4D65-8E86-337C049C2C3F}"/>
                </a:ext>
              </a:extLst>
            </p:cNvPr>
            <p:cNvCxnSpPr/>
            <p:nvPr/>
          </p:nvCxnSpPr>
          <p:spPr bwMode="auto">
            <a:xfrm flipH="1" flipV="1">
              <a:off x="7581524" y="1419227"/>
              <a:ext cx="934523" cy="4286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D86DA6A-61CC-488C-A567-171211E34162}"/>
                </a:ext>
              </a:extLst>
            </p:cNvPr>
            <p:cNvCxnSpPr/>
            <p:nvPr/>
          </p:nvCxnSpPr>
          <p:spPr bwMode="auto">
            <a:xfrm>
              <a:off x="8516045" y="1466850"/>
              <a:ext cx="0" cy="509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46B8D14-A5F1-41D6-ADC2-9C93EC48525F}"/>
                </a:ext>
              </a:extLst>
            </p:cNvPr>
            <p:cNvCxnSpPr/>
            <p:nvPr/>
          </p:nvCxnSpPr>
          <p:spPr bwMode="auto">
            <a:xfrm flipH="1" flipV="1">
              <a:off x="8287504" y="2024065"/>
              <a:ext cx="30203" cy="62626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17292FF-1B4E-4D04-AAC2-5F96804EC96D}"/>
                </a:ext>
              </a:extLst>
            </p:cNvPr>
            <p:cNvCxnSpPr/>
            <p:nvPr/>
          </p:nvCxnSpPr>
          <p:spPr bwMode="auto">
            <a:xfrm flipH="1">
              <a:off x="8198190" y="2628901"/>
              <a:ext cx="945811" cy="2857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0" name="Freeform 69">
              <a:extLst>
                <a:ext uri="{FF2B5EF4-FFF2-40B4-BE49-F238E27FC236}">
                  <a16:creationId xmlns:a16="http://schemas.microsoft.com/office/drawing/2014/main" id="{CA1ABE05-87DA-4E43-9171-4665BC993068}"/>
                </a:ext>
              </a:extLst>
            </p:cNvPr>
            <p:cNvSpPr/>
            <p:nvPr/>
          </p:nvSpPr>
          <p:spPr bwMode="auto">
            <a:xfrm>
              <a:off x="8124826" y="3190876"/>
              <a:ext cx="195263" cy="290513"/>
            </a:xfrm>
            <a:custGeom>
              <a:avLst/>
              <a:gdLst>
                <a:gd name="connsiteX0" fmla="*/ 190500 w 195263"/>
                <a:gd name="connsiteY0" fmla="*/ 290513 h 290513"/>
                <a:gd name="connsiteX1" fmla="*/ 195263 w 195263"/>
                <a:gd name="connsiteY1" fmla="*/ 266700 h 290513"/>
                <a:gd name="connsiteX2" fmla="*/ 190500 w 195263"/>
                <a:gd name="connsiteY2" fmla="*/ 219075 h 290513"/>
                <a:gd name="connsiteX3" fmla="*/ 176213 w 195263"/>
                <a:gd name="connsiteY3" fmla="*/ 190500 h 290513"/>
                <a:gd name="connsiteX4" fmla="*/ 171450 w 195263"/>
                <a:gd name="connsiteY4" fmla="*/ 176213 h 290513"/>
                <a:gd name="connsiteX5" fmla="*/ 152400 w 195263"/>
                <a:gd name="connsiteY5" fmla="*/ 147638 h 290513"/>
                <a:gd name="connsiteX6" fmla="*/ 114300 w 195263"/>
                <a:gd name="connsiteY6" fmla="*/ 114300 h 290513"/>
                <a:gd name="connsiteX7" fmla="*/ 100013 w 195263"/>
                <a:gd name="connsiteY7" fmla="*/ 104775 h 290513"/>
                <a:gd name="connsiteX8" fmla="*/ 90488 w 195263"/>
                <a:gd name="connsiteY8" fmla="*/ 90488 h 290513"/>
                <a:gd name="connsiteX9" fmla="*/ 76200 w 195263"/>
                <a:gd name="connsiteY9" fmla="*/ 80963 h 290513"/>
                <a:gd name="connsiteX10" fmla="*/ 57150 w 195263"/>
                <a:gd name="connsiteY10" fmla="*/ 52388 h 290513"/>
                <a:gd name="connsiteX11" fmla="*/ 47625 w 195263"/>
                <a:gd name="connsiteY11" fmla="*/ 38100 h 290513"/>
                <a:gd name="connsiteX12" fmla="*/ 19050 w 195263"/>
                <a:gd name="connsiteY12" fmla="*/ 14288 h 290513"/>
                <a:gd name="connsiteX13" fmla="*/ 0 w 195263"/>
                <a:gd name="connsiteY13" fmla="*/ 0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63" h="290513">
                  <a:moveTo>
                    <a:pt x="190500" y="290513"/>
                  </a:moveTo>
                  <a:cubicBezTo>
                    <a:pt x="192088" y="282575"/>
                    <a:pt x="195263" y="274795"/>
                    <a:pt x="195263" y="266700"/>
                  </a:cubicBezTo>
                  <a:cubicBezTo>
                    <a:pt x="195263" y="250746"/>
                    <a:pt x="192926" y="234844"/>
                    <a:pt x="190500" y="219075"/>
                  </a:cubicBezTo>
                  <a:cubicBezTo>
                    <a:pt x="187840" y="201785"/>
                    <a:pt x="184062" y="206197"/>
                    <a:pt x="176213" y="190500"/>
                  </a:cubicBezTo>
                  <a:cubicBezTo>
                    <a:pt x="173968" y="186010"/>
                    <a:pt x="173888" y="180601"/>
                    <a:pt x="171450" y="176213"/>
                  </a:cubicBezTo>
                  <a:cubicBezTo>
                    <a:pt x="165890" y="166206"/>
                    <a:pt x="158750" y="157163"/>
                    <a:pt x="152400" y="147638"/>
                  </a:cubicBezTo>
                  <a:cubicBezTo>
                    <a:pt x="136524" y="123824"/>
                    <a:pt x="147639" y="136526"/>
                    <a:pt x="114300" y="114300"/>
                  </a:cubicBezTo>
                  <a:lnTo>
                    <a:pt x="100013" y="104775"/>
                  </a:lnTo>
                  <a:cubicBezTo>
                    <a:pt x="96838" y="100013"/>
                    <a:pt x="94535" y="94535"/>
                    <a:pt x="90488" y="90488"/>
                  </a:cubicBezTo>
                  <a:cubicBezTo>
                    <a:pt x="86440" y="86441"/>
                    <a:pt x="79969" y="85271"/>
                    <a:pt x="76200" y="80963"/>
                  </a:cubicBezTo>
                  <a:cubicBezTo>
                    <a:pt x="68662" y="72348"/>
                    <a:pt x="63500" y="61913"/>
                    <a:pt x="57150" y="52388"/>
                  </a:cubicBezTo>
                  <a:cubicBezTo>
                    <a:pt x="53975" y="47625"/>
                    <a:pt x="52388" y="41275"/>
                    <a:pt x="47625" y="38100"/>
                  </a:cubicBezTo>
                  <a:cubicBezTo>
                    <a:pt x="12153" y="14451"/>
                    <a:pt x="55719" y="44845"/>
                    <a:pt x="19050" y="14288"/>
                  </a:cubicBezTo>
                  <a:cubicBezTo>
                    <a:pt x="-13255" y="-12632"/>
                    <a:pt x="15145" y="15145"/>
                    <a:pt x="0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1" name="Isosceles Triangle 170">
              <a:extLst>
                <a:ext uri="{FF2B5EF4-FFF2-40B4-BE49-F238E27FC236}">
                  <a16:creationId xmlns:a16="http://schemas.microsoft.com/office/drawing/2014/main" id="{A1E2BCF2-9104-4707-87CE-F3F55DAC6592}"/>
                </a:ext>
              </a:extLst>
            </p:cNvPr>
            <p:cNvSpPr/>
            <p:nvPr/>
          </p:nvSpPr>
          <p:spPr bwMode="auto">
            <a:xfrm rot="16200000">
              <a:off x="8939305" y="1003993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2" name="Isosceles Triangle 171">
              <a:extLst>
                <a:ext uri="{FF2B5EF4-FFF2-40B4-BE49-F238E27FC236}">
                  <a16:creationId xmlns:a16="http://schemas.microsoft.com/office/drawing/2014/main" id="{CD35C783-8844-4096-B3B5-14DF09377C91}"/>
                </a:ext>
              </a:extLst>
            </p:cNvPr>
            <p:cNvSpPr/>
            <p:nvPr/>
          </p:nvSpPr>
          <p:spPr bwMode="auto">
            <a:xfrm>
              <a:off x="8820157" y="1319996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3" name="Isosceles Triangle 172">
              <a:extLst>
                <a:ext uri="{FF2B5EF4-FFF2-40B4-BE49-F238E27FC236}">
                  <a16:creationId xmlns:a16="http://schemas.microsoft.com/office/drawing/2014/main" id="{679FE93A-70AC-4A70-A8F9-54304E1538F8}"/>
                </a:ext>
              </a:extLst>
            </p:cNvPr>
            <p:cNvSpPr/>
            <p:nvPr/>
          </p:nvSpPr>
          <p:spPr bwMode="auto">
            <a:xfrm flipV="1">
              <a:off x="8820459" y="1437720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4" name="Isosceles Triangle 173">
              <a:extLst>
                <a:ext uri="{FF2B5EF4-FFF2-40B4-BE49-F238E27FC236}">
                  <a16:creationId xmlns:a16="http://schemas.microsoft.com/office/drawing/2014/main" id="{BDC885D2-8D28-4359-98BF-B3C9098A18CC}"/>
                </a:ext>
              </a:extLst>
            </p:cNvPr>
            <p:cNvSpPr/>
            <p:nvPr/>
          </p:nvSpPr>
          <p:spPr bwMode="auto">
            <a:xfrm rot="16200000">
              <a:off x="8423552" y="1532631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5" name="Isosceles Triangle 174">
              <a:extLst>
                <a:ext uri="{FF2B5EF4-FFF2-40B4-BE49-F238E27FC236}">
                  <a16:creationId xmlns:a16="http://schemas.microsoft.com/office/drawing/2014/main" id="{11C6FBB6-1826-433A-A5BC-FEAE8B30A126}"/>
                </a:ext>
              </a:extLst>
            </p:cNvPr>
            <p:cNvSpPr/>
            <p:nvPr/>
          </p:nvSpPr>
          <p:spPr bwMode="auto">
            <a:xfrm>
              <a:off x="8431046" y="1871409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C77EE6A9-F3F3-43BD-9C28-0FE49970350E}"/>
                </a:ext>
              </a:extLst>
            </p:cNvPr>
            <p:cNvSpPr/>
            <p:nvPr/>
          </p:nvSpPr>
          <p:spPr bwMode="auto">
            <a:xfrm>
              <a:off x="8530626" y="1875463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7" name="Isosceles Triangle 176">
              <a:extLst>
                <a:ext uri="{FF2B5EF4-FFF2-40B4-BE49-F238E27FC236}">
                  <a16:creationId xmlns:a16="http://schemas.microsoft.com/office/drawing/2014/main" id="{FBAD0976-2FC4-470B-B792-FB3F502D142F}"/>
                </a:ext>
              </a:extLst>
            </p:cNvPr>
            <p:cNvSpPr/>
            <p:nvPr/>
          </p:nvSpPr>
          <p:spPr bwMode="auto">
            <a:xfrm>
              <a:off x="7813641" y="1859569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8" name="Isosceles Triangle 177">
              <a:extLst>
                <a:ext uri="{FF2B5EF4-FFF2-40B4-BE49-F238E27FC236}">
                  <a16:creationId xmlns:a16="http://schemas.microsoft.com/office/drawing/2014/main" id="{A1B132E3-A87C-44BE-97EE-3463A08DAA15}"/>
                </a:ext>
              </a:extLst>
            </p:cNvPr>
            <p:cNvSpPr/>
            <p:nvPr/>
          </p:nvSpPr>
          <p:spPr bwMode="auto">
            <a:xfrm rot="10800000">
              <a:off x="7607220" y="2008686"/>
              <a:ext cx="91440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9" name="Isosceles Triangle 178">
              <a:extLst>
                <a:ext uri="{FF2B5EF4-FFF2-40B4-BE49-F238E27FC236}">
                  <a16:creationId xmlns:a16="http://schemas.microsoft.com/office/drawing/2014/main" id="{B14B53F1-6DBF-41F4-BDD7-456F513C62DE}"/>
                </a:ext>
              </a:extLst>
            </p:cNvPr>
            <p:cNvSpPr/>
            <p:nvPr/>
          </p:nvSpPr>
          <p:spPr bwMode="auto">
            <a:xfrm>
              <a:off x="7480267" y="2405409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0" name="Isosceles Triangle 179">
              <a:extLst>
                <a:ext uri="{FF2B5EF4-FFF2-40B4-BE49-F238E27FC236}">
                  <a16:creationId xmlns:a16="http://schemas.microsoft.com/office/drawing/2014/main" id="{2A12DDE3-AFDA-44C5-BEF9-32DF9BD7EAE7}"/>
                </a:ext>
              </a:extLst>
            </p:cNvPr>
            <p:cNvSpPr/>
            <p:nvPr/>
          </p:nvSpPr>
          <p:spPr bwMode="auto">
            <a:xfrm rot="5400000">
              <a:off x="8318057" y="2269055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1" name="Isosceles Triangle 180">
              <a:extLst>
                <a:ext uri="{FF2B5EF4-FFF2-40B4-BE49-F238E27FC236}">
                  <a16:creationId xmlns:a16="http://schemas.microsoft.com/office/drawing/2014/main" id="{F17EEB82-F7A6-48CF-8FAA-CA2AC9EA597D}"/>
                </a:ext>
              </a:extLst>
            </p:cNvPr>
            <p:cNvSpPr/>
            <p:nvPr/>
          </p:nvSpPr>
          <p:spPr bwMode="auto">
            <a:xfrm rot="5400000">
              <a:off x="8341512" y="2521672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2" name="Isosceles Triangle 181">
              <a:extLst>
                <a:ext uri="{FF2B5EF4-FFF2-40B4-BE49-F238E27FC236}">
                  <a16:creationId xmlns:a16="http://schemas.microsoft.com/office/drawing/2014/main" id="{9F2C7532-3700-4017-A685-5D068CFB4E9C}"/>
                </a:ext>
              </a:extLst>
            </p:cNvPr>
            <p:cNvSpPr/>
            <p:nvPr/>
          </p:nvSpPr>
          <p:spPr bwMode="auto">
            <a:xfrm rot="16200000" flipH="1">
              <a:off x="8196158" y="2271479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3" name="Isosceles Triangle 182">
              <a:extLst>
                <a:ext uri="{FF2B5EF4-FFF2-40B4-BE49-F238E27FC236}">
                  <a16:creationId xmlns:a16="http://schemas.microsoft.com/office/drawing/2014/main" id="{5BA1B425-CE10-4278-B070-CB6294DF3341}"/>
                </a:ext>
              </a:extLst>
            </p:cNvPr>
            <p:cNvSpPr/>
            <p:nvPr/>
          </p:nvSpPr>
          <p:spPr bwMode="auto">
            <a:xfrm rot="16200000" flipH="1">
              <a:off x="8220493" y="2522953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4" name="Isosceles Triangle 183">
              <a:extLst>
                <a:ext uri="{FF2B5EF4-FFF2-40B4-BE49-F238E27FC236}">
                  <a16:creationId xmlns:a16="http://schemas.microsoft.com/office/drawing/2014/main" id="{D0365061-12CB-4F4D-83B2-1641F9C9CB24}"/>
                </a:ext>
              </a:extLst>
            </p:cNvPr>
            <p:cNvSpPr/>
            <p:nvPr/>
          </p:nvSpPr>
          <p:spPr bwMode="auto">
            <a:xfrm rot="16200000">
              <a:off x="9013706" y="2047917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5" name="Isosceles Triangle 184">
              <a:extLst>
                <a:ext uri="{FF2B5EF4-FFF2-40B4-BE49-F238E27FC236}">
                  <a16:creationId xmlns:a16="http://schemas.microsoft.com/office/drawing/2014/main" id="{D8D58D34-BC2D-4353-9717-AEC4E0D7B85B}"/>
                </a:ext>
              </a:extLst>
            </p:cNvPr>
            <p:cNvSpPr/>
            <p:nvPr/>
          </p:nvSpPr>
          <p:spPr bwMode="auto">
            <a:xfrm rot="5400000">
              <a:off x="8232279" y="2707142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6" name="Isosceles Triangle 185">
              <a:extLst>
                <a:ext uri="{FF2B5EF4-FFF2-40B4-BE49-F238E27FC236}">
                  <a16:creationId xmlns:a16="http://schemas.microsoft.com/office/drawing/2014/main" id="{249B6B9B-D76D-4B9F-920D-8F320A72B1F9}"/>
                </a:ext>
              </a:extLst>
            </p:cNvPr>
            <p:cNvSpPr/>
            <p:nvPr/>
          </p:nvSpPr>
          <p:spPr bwMode="auto">
            <a:xfrm rot="2640000">
              <a:off x="8192019" y="3164858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7" name="Isosceles Triangle 186">
              <a:extLst>
                <a:ext uri="{FF2B5EF4-FFF2-40B4-BE49-F238E27FC236}">
                  <a16:creationId xmlns:a16="http://schemas.microsoft.com/office/drawing/2014/main" id="{34023AF1-F361-4A0C-9C91-E4DEC1B5EFCE}"/>
                </a:ext>
              </a:extLst>
            </p:cNvPr>
            <p:cNvSpPr/>
            <p:nvPr/>
          </p:nvSpPr>
          <p:spPr bwMode="auto">
            <a:xfrm rot="13680000">
              <a:off x="8096433" y="3255532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8" name="Isosceles Triangle 187">
              <a:extLst>
                <a:ext uri="{FF2B5EF4-FFF2-40B4-BE49-F238E27FC236}">
                  <a16:creationId xmlns:a16="http://schemas.microsoft.com/office/drawing/2014/main" id="{3995FA5C-D653-489E-B197-AAADEA846BA1}"/>
                </a:ext>
              </a:extLst>
            </p:cNvPr>
            <p:cNvSpPr/>
            <p:nvPr/>
          </p:nvSpPr>
          <p:spPr bwMode="auto">
            <a:xfrm rot="16200000">
              <a:off x="9052166" y="2667563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89" name="Isosceles Triangle 188">
              <a:extLst>
                <a:ext uri="{FF2B5EF4-FFF2-40B4-BE49-F238E27FC236}">
                  <a16:creationId xmlns:a16="http://schemas.microsoft.com/office/drawing/2014/main" id="{D38D5588-24E1-4B0C-89BC-5E95CEF6A71F}"/>
                </a:ext>
              </a:extLst>
            </p:cNvPr>
            <p:cNvSpPr/>
            <p:nvPr/>
          </p:nvSpPr>
          <p:spPr bwMode="auto">
            <a:xfrm rot="16200000">
              <a:off x="9088107" y="3026532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90" name="Isosceles Triangle 189">
              <a:extLst>
                <a:ext uri="{FF2B5EF4-FFF2-40B4-BE49-F238E27FC236}">
                  <a16:creationId xmlns:a16="http://schemas.microsoft.com/office/drawing/2014/main" id="{56434784-3B82-4B3A-BBF1-61BB14F5AAB7}"/>
                </a:ext>
              </a:extLst>
            </p:cNvPr>
            <p:cNvSpPr/>
            <p:nvPr/>
          </p:nvSpPr>
          <p:spPr bwMode="auto">
            <a:xfrm rot="5400000">
              <a:off x="7518187" y="3504063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19E12598-F554-42B6-9A29-7D1AA4E6EF83}"/>
                </a:ext>
              </a:extLst>
            </p:cNvPr>
            <p:cNvCxnSpPr/>
            <p:nvPr/>
          </p:nvCxnSpPr>
          <p:spPr bwMode="auto">
            <a:xfrm>
              <a:off x="8198189" y="1114425"/>
              <a:ext cx="798174" cy="396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A5D2F767-6495-49DB-97DA-EC0D6936EC66}"/>
                </a:ext>
              </a:extLst>
            </p:cNvPr>
            <p:cNvCxnSpPr/>
            <p:nvPr/>
          </p:nvCxnSpPr>
          <p:spPr bwMode="auto">
            <a:xfrm>
              <a:off x="7627411" y="1623878"/>
              <a:ext cx="872671" cy="2810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87C2BA8-CFDE-4652-A9C9-4D1FB618CE59}"/>
                </a:ext>
              </a:extLst>
            </p:cNvPr>
            <p:cNvCxnSpPr/>
            <p:nvPr/>
          </p:nvCxnSpPr>
          <p:spPr bwMode="auto">
            <a:xfrm>
              <a:off x="8754435" y="1438267"/>
              <a:ext cx="0" cy="52162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C1F69916-26F3-42DE-9E54-70FB72AE549E}"/>
                </a:ext>
              </a:extLst>
            </p:cNvPr>
            <p:cNvCxnSpPr/>
            <p:nvPr/>
          </p:nvCxnSpPr>
          <p:spPr bwMode="auto">
            <a:xfrm>
              <a:off x="7480555" y="2304675"/>
              <a:ext cx="792629" cy="3098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72BBDF14-8457-4762-811F-86F324F0AF69}"/>
                </a:ext>
              </a:extLst>
            </p:cNvPr>
            <p:cNvCxnSpPr/>
            <p:nvPr/>
          </p:nvCxnSpPr>
          <p:spPr bwMode="auto">
            <a:xfrm>
              <a:off x="8339990" y="2338669"/>
              <a:ext cx="376698" cy="228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B4DA7D0-5354-4779-9E4D-91962AD02F60}"/>
                </a:ext>
              </a:extLst>
            </p:cNvPr>
            <p:cNvCxnSpPr/>
            <p:nvPr/>
          </p:nvCxnSpPr>
          <p:spPr bwMode="auto">
            <a:xfrm flipV="1">
              <a:off x="8246414" y="2892721"/>
              <a:ext cx="951235" cy="2152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4C1A9B3-3A31-4E67-A1FF-B8BB4906D45B}"/>
                </a:ext>
              </a:extLst>
            </p:cNvPr>
            <p:cNvCxnSpPr/>
            <p:nvPr/>
          </p:nvCxnSpPr>
          <p:spPr bwMode="auto">
            <a:xfrm flipV="1">
              <a:off x="8003382" y="5719740"/>
              <a:ext cx="496699" cy="26502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8" name="Isosceles Triangle 197">
              <a:extLst>
                <a:ext uri="{FF2B5EF4-FFF2-40B4-BE49-F238E27FC236}">
                  <a16:creationId xmlns:a16="http://schemas.microsoft.com/office/drawing/2014/main" id="{FAAC4063-50FC-4331-9FDE-BCD11448370E}"/>
                </a:ext>
              </a:extLst>
            </p:cNvPr>
            <p:cNvSpPr/>
            <p:nvPr/>
          </p:nvSpPr>
          <p:spPr bwMode="auto">
            <a:xfrm rot="16200000">
              <a:off x="8424775" y="5744744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99" name="Isosceles Triangle 198">
              <a:extLst>
                <a:ext uri="{FF2B5EF4-FFF2-40B4-BE49-F238E27FC236}">
                  <a16:creationId xmlns:a16="http://schemas.microsoft.com/office/drawing/2014/main" id="{AC63263D-7516-45AA-801D-5314F36960AC}"/>
                </a:ext>
              </a:extLst>
            </p:cNvPr>
            <p:cNvSpPr/>
            <p:nvPr/>
          </p:nvSpPr>
          <p:spPr bwMode="auto">
            <a:xfrm rot="5160000" flipH="1">
              <a:off x="8403610" y="5668248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0" name="Isosceles Triangle 199">
              <a:extLst>
                <a:ext uri="{FF2B5EF4-FFF2-40B4-BE49-F238E27FC236}">
                  <a16:creationId xmlns:a16="http://schemas.microsoft.com/office/drawing/2014/main" id="{1C6D891B-74EB-4E7A-A486-581D6A76BDCD}"/>
                </a:ext>
              </a:extLst>
            </p:cNvPr>
            <p:cNvSpPr/>
            <p:nvPr/>
          </p:nvSpPr>
          <p:spPr bwMode="auto">
            <a:xfrm rot="16200000">
              <a:off x="8113382" y="5918124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1" name="Isosceles Triangle 200">
              <a:extLst>
                <a:ext uri="{FF2B5EF4-FFF2-40B4-BE49-F238E27FC236}">
                  <a16:creationId xmlns:a16="http://schemas.microsoft.com/office/drawing/2014/main" id="{A72B77CC-6D6D-4321-BF13-5016B3E8485B}"/>
                </a:ext>
              </a:extLst>
            </p:cNvPr>
            <p:cNvSpPr/>
            <p:nvPr/>
          </p:nvSpPr>
          <p:spPr bwMode="auto">
            <a:xfrm rot="5160000" flipH="1">
              <a:off x="8092217" y="5841628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2" name="Isosceles Triangle 201">
              <a:extLst>
                <a:ext uri="{FF2B5EF4-FFF2-40B4-BE49-F238E27FC236}">
                  <a16:creationId xmlns:a16="http://schemas.microsoft.com/office/drawing/2014/main" id="{2906560F-01BF-4C1C-9F99-3F2606EDBBD6}"/>
                </a:ext>
              </a:extLst>
            </p:cNvPr>
            <p:cNvSpPr/>
            <p:nvPr/>
          </p:nvSpPr>
          <p:spPr bwMode="auto">
            <a:xfrm rot="16200000">
              <a:off x="8895310" y="5760790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6141E16F-746C-400E-ADB5-AA4C29C14A05}"/>
                </a:ext>
              </a:extLst>
            </p:cNvPr>
            <p:cNvCxnSpPr/>
            <p:nvPr/>
          </p:nvCxnSpPr>
          <p:spPr bwMode="auto">
            <a:xfrm flipV="1">
              <a:off x="8743383" y="5306849"/>
              <a:ext cx="919731" cy="22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4" name="Isosceles Triangle 203">
              <a:extLst>
                <a:ext uri="{FF2B5EF4-FFF2-40B4-BE49-F238E27FC236}">
                  <a16:creationId xmlns:a16="http://schemas.microsoft.com/office/drawing/2014/main" id="{B3F023BE-E432-4F99-846C-03E226BCE36A}"/>
                </a:ext>
              </a:extLst>
            </p:cNvPr>
            <p:cNvSpPr/>
            <p:nvPr/>
          </p:nvSpPr>
          <p:spPr bwMode="auto">
            <a:xfrm>
              <a:off x="8818877" y="5212499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5" name="Isosceles Triangle 204">
              <a:extLst>
                <a:ext uri="{FF2B5EF4-FFF2-40B4-BE49-F238E27FC236}">
                  <a16:creationId xmlns:a16="http://schemas.microsoft.com/office/drawing/2014/main" id="{1EF37B7B-0CFE-4991-B3D4-044BCB36804E}"/>
                </a:ext>
              </a:extLst>
            </p:cNvPr>
            <p:cNvSpPr/>
            <p:nvPr/>
          </p:nvSpPr>
          <p:spPr bwMode="auto">
            <a:xfrm flipV="1">
              <a:off x="8819179" y="5335403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6" name="Isosceles Triangle 205">
              <a:extLst>
                <a:ext uri="{FF2B5EF4-FFF2-40B4-BE49-F238E27FC236}">
                  <a16:creationId xmlns:a16="http://schemas.microsoft.com/office/drawing/2014/main" id="{9ECCCD40-E2D4-4F5D-B98C-0E57C5B5A84B}"/>
                </a:ext>
              </a:extLst>
            </p:cNvPr>
            <p:cNvSpPr/>
            <p:nvPr/>
          </p:nvSpPr>
          <p:spPr bwMode="auto">
            <a:xfrm>
              <a:off x="9428946" y="5212499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7" name="Isosceles Triangle 206">
              <a:extLst>
                <a:ext uri="{FF2B5EF4-FFF2-40B4-BE49-F238E27FC236}">
                  <a16:creationId xmlns:a16="http://schemas.microsoft.com/office/drawing/2014/main" id="{0BCF3471-F8EB-4575-B6C7-102C849E730D}"/>
                </a:ext>
              </a:extLst>
            </p:cNvPr>
            <p:cNvSpPr/>
            <p:nvPr/>
          </p:nvSpPr>
          <p:spPr bwMode="auto">
            <a:xfrm flipV="1">
              <a:off x="9429248" y="5335403"/>
              <a:ext cx="78465" cy="74401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8" name="Freeform 107">
              <a:extLst>
                <a:ext uri="{FF2B5EF4-FFF2-40B4-BE49-F238E27FC236}">
                  <a16:creationId xmlns:a16="http://schemas.microsoft.com/office/drawing/2014/main" id="{D42C035E-2178-4F1A-AE4B-F43044D68070}"/>
                </a:ext>
              </a:extLst>
            </p:cNvPr>
            <p:cNvSpPr/>
            <p:nvPr/>
          </p:nvSpPr>
          <p:spPr bwMode="auto">
            <a:xfrm>
              <a:off x="8231973" y="4829176"/>
              <a:ext cx="764391" cy="1140619"/>
            </a:xfrm>
            <a:custGeom>
              <a:avLst/>
              <a:gdLst>
                <a:gd name="connsiteX0" fmla="*/ 764391 w 764391"/>
                <a:gd name="connsiteY0" fmla="*/ 1140619 h 1140619"/>
                <a:gd name="connsiteX1" fmla="*/ 757247 w 764391"/>
                <a:gd name="connsiteY1" fmla="*/ 1128713 h 1140619"/>
                <a:gd name="connsiteX2" fmla="*/ 752484 w 764391"/>
                <a:gd name="connsiteY2" fmla="*/ 1114425 h 1140619"/>
                <a:gd name="connsiteX3" fmla="*/ 754866 w 764391"/>
                <a:gd name="connsiteY3" fmla="*/ 1076325 h 1140619"/>
                <a:gd name="connsiteX4" fmla="*/ 757247 w 764391"/>
                <a:gd name="connsiteY4" fmla="*/ 1047750 h 1140619"/>
                <a:gd name="connsiteX5" fmla="*/ 754866 w 764391"/>
                <a:gd name="connsiteY5" fmla="*/ 954881 h 1140619"/>
                <a:gd name="connsiteX6" fmla="*/ 752484 w 764391"/>
                <a:gd name="connsiteY6" fmla="*/ 942975 h 1140619"/>
                <a:gd name="connsiteX7" fmla="*/ 747722 w 764391"/>
                <a:gd name="connsiteY7" fmla="*/ 928688 h 1140619"/>
                <a:gd name="connsiteX8" fmla="*/ 745341 w 764391"/>
                <a:gd name="connsiteY8" fmla="*/ 921544 h 1140619"/>
                <a:gd name="connsiteX9" fmla="*/ 740578 w 764391"/>
                <a:gd name="connsiteY9" fmla="*/ 914400 h 1140619"/>
                <a:gd name="connsiteX10" fmla="*/ 731053 w 764391"/>
                <a:gd name="connsiteY10" fmla="*/ 900113 h 1140619"/>
                <a:gd name="connsiteX11" fmla="*/ 728672 w 764391"/>
                <a:gd name="connsiteY11" fmla="*/ 892969 h 1140619"/>
                <a:gd name="connsiteX12" fmla="*/ 719147 w 764391"/>
                <a:gd name="connsiteY12" fmla="*/ 878681 h 1140619"/>
                <a:gd name="connsiteX13" fmla="*/ 709622 w 764391"/>
                <a:gd name="connsiteY13" fmla="*/ 864394 h 1140619"/>
                <a:gd name="connsiteX14" fmla="*/ 707241 w 764391"/>
                <a:gd name="connsiteY14" fmla="*/ 857250 h 1140619"/>
                <a:gd name="connsiteX15" fmla="*/ 692953 w 764391"/>
                <a:gd name="connsiteY15" fmla="*/ 835819 h 1140619"/>
                <a:gd name="connsiteX16" fmla="*/ 673903 w 764391"/>
                <a:gd name="connsiteY16" fmla="*/ 807244 h 1140619"/>
                <a:gd name="connsiteX17" fmla="*/ 669141 w 764391"/>
                <a:gd name="connsiteY17" fmla="*/ 800100 h 1140619"/>
                <a:gd name="connsiteX18" fmla="*/ 661997 w 764391"/>
                <a:gd name="connsiteY18" fmla="*/ 795338 h 1140619"/>
                <a:gd name="connsiteX19" fmla="*/ 659616 w 764391"/>
                <a:gd name="connsiteY19" fmla="*/ 788194 h 1140619"/>
                <a:gd name="connsiteX20" fmla="*/ 650091 w 764391"/>
                <a:gd name="connsiteY20" fmla="*/ 773906 h 1140619"/>
                <a:gd name="connsiteX21" fmla="*/ 647709 w 764391"/>
                <a:gd name="connsiteY21" fmla="*/ 766763 h 1140619"/>
                <a:gd name="connsiteX22" fmla="*/ 638184 w 764391"/>
                <a:gd name="connsiteY22" fmla="*/ 752475 h 1140619"/>
                <a:gd name="connsiteX23" fmla="*/ 633422 w 764391"/>
                <a:gd name="connsiteY23" fmla="*/ 745331 h 1140619"/>
                <a:gd name="connsiteX24" fmla="*/ 621516 w 764391"/>
                <a:gd name="connsiteY24" fmla="*/ 723900 h 1140619"/>
                <a:gd name="connsiteX25" fmla="*/ 616753 w 764391"/>
                <a:gd name="connsiteY25" fmla="*/ 716756 h 1140619"/>
                <a:gd name="connsiteX26" fmla="*/ 614372 w 764391"/>
                <a:gd name="connsiteY26" fmla="*/ 709613 h 1140619"/>
                <a:gd name="connsiteX27" fmla="*/ 604847 w 764391"/>
                <a:gd name="connsiteY27" fmla="*/ 695325 h 1140619"/>
                <a:gd name="connsiteX28" fmla="*/ 595322 w 764391"/>
                <a:gd name="connsiteY28" fmla="*/ 678656 h 1140619"/>
                <a:gd name="connsiteX29" fmla="*/ 592941 w 764391"/>
                <a:gd name="connsiteY29" fmla="*/ 671513 h 1140619"/>
                <a:gd name="connsiteX30" fmla="*/ 588178 w 764391"/>
                <a:gd name="connsiteY30" fmla="*/ 664369 h 1140619"/>
                <a:gd name="connsiteX31" fmla="*/ 585797 w 764391"/>
                <a:gd name="connsiteY31" fmla="*/ 657225 h 1140619"/>
                <a:gd name="connsiteX32" fmla="*/ 581034 w 764391"/>
                <a:gd name="connsiteY32" fmla="*/ 650081 h 1140619"/>
                <a:gd name="connsiteX33" fmla="*/ 571509 w 764391"/>
                <a:gd name="connsiteY33" fmla="*/ 628650 h 1140619"/>
                <a:gd name="connsiteX34" fmla="*/ 569128 w 764391"/>
                <a:gd name="connsiteY34" fmla="*/ 621506 h 1140619"/>
                <a:gd name="connsiteX35" fmla="*/ 559603 w 764391"/>
                <a:gd name="connsiteY35" fmla="*/ 607219 h 1140619"/>
                <a:gd name="connsiteX36" fmla="*/ 557222 w 764391"/>
                <a:gd name="connsiteY36" fmla="*/ 600075 h 1140619"/>
                <a:gd name="connsiteX37" fmla="*/ 547697 w 764391"/>
                <a:gd name="connsiteY37" fmla="*/ 585788 h 1140619"/>
                <a:gd name="connsiteX38" fmla="*/ 540553 w 764391"/>
                <a:gd name="connsiteY38" fmla="*/ 557213 h 1140619"/>
                <a:gd name="connsiteX39" fmla="*/ 531028 w 764391"/>
                <a:gd name="connsiteY39" fmla="*/ 542925 h 1140619"/>
                <a:gd name="connsiteX40" fmla="*/ 521503 w 764391"/>
                <a:gd name="connsiteY40" fmla="*/ 531019 h 1140619"/>
                <a:gd name="connsiteX41" fmla="*/ 519122 w 764391"/>
                <a:gd name="connsiteY41" fmla="*/ 523875 h 1140619"/>
                <a:gd name="connsiteX42" fmla="*/ 504834 w 764391"/>
                <a:gd name="connsiteY42" fmla="*/ 502444 h 1140619"/>
                <a:gd name="connsiteX43" fmla="*/ 500072 w 764391"/>
                <a:gd name="connsiteY43" fmla="*/ 495300 h 1140619"/>
                <a:gd name="connsiteX44" fmla="*/ 492928 w 764391"/>
                <a:gd name="connsiteY44" fmla="*/ 492919 h 1140619"/>
                <a:gd name="connsiteX45" fmla="*/ 454828 w 764391"/>
                <a:gd name="connsiteY45" fmla="*/ 490538 h 1140619"/>
                <a:gd name="connsiteX46" fmla="*/ 440541 w 764391"/>
                <a:gd name="connsiteY46" fmla="*/ 495300 h 1140619"/>
                <a:gd name="connsiteX47" fmla="*/ 433397 w 764391"/>
                <a:gd name="connsiteY47" fmla="*/ 497681 h 1140619"/>
                <a:gd name="connsiteX48" fmla="*/ 426253 w 764391"/>
                <a:gd name="connsiteY48" fmla="*/ 502444 h 1140619"/>
                <a:gd name="connsiteX49" fmla="*/ 411966 w 764391"/>
                <a:gd name="connsiteY49" fmla="*/ 507206 h 1140619"/>
                <a:gd name="connsiteX50" fmla="*/ 404822 w 764391"/>
                <a:gd name="connsiteY50" fmla="*/ 509588 h 1140619"/>
                <a:gd name="connsiteX51" fmla="*/ 397678 w 764391"/>
                <a:gd name="connsiteY51" fmla="*/ 511969 h 1140619"/>
                <a:gd name="connsiteX52" fmla="*/ 390534 w 764391"/>
                <a:gd name="connsiteY52" fmla="*/ 514350 h 1140619"/>
                <a:gd name="connsiteX53" fmla="*/ 369103 w 764391"/>
                <a:gd name="connsiteY53" fmla="*/ 523875 h 1140619"/>
                <a:gd name="connsiteX54" fmla="*/ 354816 w 764391"/>
                <a:gd name="connsiteY54" fmla="*/ 528638 h 1140619"/>
                <a:gd name="connsiteX55" fmla="*/ 347672 w 764391"/>
                <a:gd name="connsiteY55" fmla="*/ 531019 h 1140619"/>
                <a:gd name="connsiteX56" fmla="*/ 333384 w 764391"/>
                <a:gd name="connsiteY56" fmla="*/ 533400 h 1140619"/>
                <a:gd name="connsiteX57" fmla="*/ 311953 w 764391"/>
                <a:gd name="connsiteY57" fmla="*/ 540544 h 1140619"/>
                <a:gd name="connsiteX58" fmla="*/ 304809 w 764391"/>
                <a:gd name="connsiteY58" fmla="*/ 542925 h 1140619"/>
                <a:gd name="connsiteX59" fmla="*/ 288141 w 764391"/>
                <a:gd name="connsiteY59" fmla="*/ 547688 h 1140619"/>
                <a:gd name="connsiteX60" fmla="*/ 250041 w 764391"/>
                <a:gd name="connsiteY60" fmla="*/ 545306 h 1140619"/>
                <a:gd name="connsiteX61" fmla="*/ 235753 w 764391"/>
                <a:gd name="connsiteY61" fmla="*/ 540544 h 1140619"/>
                <a:gd name="connsiteX62" fmla="*/ 221466 w 764391"/>
                <a:gd name="connsiteY62" fmla="*/ 531019 h 1140619"/>
                <a:gd name="connsiteX63" fmla="*/ 207178 w 764391"/>
                <a:gd name="connsiteY63" fmla="*/ 502444 h 1140619"/>
                <a:gd name="connsiteX64" fmla="*/ 200034 w 764391"/>
                <a:gd name="connsiteY64" fmla="*/ 497681 h 1140619"/>
                <a:gd name="connsiteX65" fmla="*/ 180984 w 764391"/>
                <a:gd name="connsiteY65" fmla="*/ 481013 h 1140619"/>
                <a:gd name="connsiteX66" fmla="*/ 173841 w 764391"/>
                <a:gd name="connsiteY66" fmla="*/ 476250 h 1140619"/>
                <a:gd name="connsiteX67" fmla="*/ 169078 w 764391"/>
                <a:gd name="connsiteY67" fmla="*/ 469106 h 1140619"/>
                <a:gd name="connsiteX68" fmla="*/ 161934 w 764391"/>
                <a:gd name="connsiteY68" fmla="*/ 464344 h 1140619"/>
                <a:gd name="connsiteX69" fmla="*/ 152409 w 764391"/>
                <a:gd name="connsiteY69" fmla="*/ 452438 h 1140619"/>
                <a:gd name="connsiteX70" fmla="*/ 150028 w 764391"/>
                <a:gd name="connsiteY70" fmla="*/ 445294 h 1140619"/>
                <a:gd name="connsiteX71" fmla="*/ 140503 w 764391"/>
                <a:gd name="connsiteY71" fmla="*/ 431006 h 1140619"/>
                <a:gd name="connsiteX72" fmla="*/ 135741 w 764391"/>
                <a:gd name="connsiteY72" fmla="*/ 411956 h 1140619"/>
                <a:gd name="connsiteX73" fmla="*/ 130978 w 764391"/>
                <a:gd name="connsiteY73" fmla="*/ 395288 h 1140619"/>
                <a:gd name="connsiteX74" fmla="*/ 126216 w 764391"/>
                <a:gd name="connsiteY74" fmla="*/ 366713 h 1140619"/>
                <a:gd name="connsiteX75" fmla="*/ 119072 w 764391"/>
                <a:gd name="connsiteY75" fmla="*/ 342900 h 1140619"/>
                <a:gd name="connsiteX76" fmla="*/ 116691 w 764391"/>
                <a:gd name="connsiteY76" fmla="*/ 335756 h 1140619"/>
                <a:gd name="connsiteX77" fmla="*/ 114309 w 764391"/>
                <a:gd name="connsiteY77" fmla="*/ 328613 h 1140619"/>
                <a:gd name="connsiteX78" fmla="*/ 109547 w 764391"/>
                <a:gd name="connsiteY78" fmla="*/ 304800 h 1140619"/>
                <a:gd name="connsiteX79" fmla="*/ 97641 w 764391"/>
                <a:gd name="connsiteY79" fmla="*/ 269081 h 1140619"/>
                <a:gd name="connsiteX80" fmla="*/ 88116 w 764391"/>
                <a:gd name="connsiteY80" fmla="*/ 240506 h 1140619"/>
                <a:gd name="connsiteX81" fmla="*/ 83353 w 764391"/>
                <a:gd name="connsiteY81" fmla="*/ 226219 h 1140619"/>
                <a:gd name="connsiteX82" fmla="*/ 80972 w 764391"/>
                <a:gd name="connsiteY82" fmla="*/ 219075 h 1140619"/>
                <a:gd name="connsiteX83" fmla="*/ 76209 w 764391"/>
                <a:gd name="connsiteY83" fmla="*/ 211931 h 1140619"/>
                <a:gd name="connsiteX84" fmla="*/ 66684 w 764391"/>
                <a:gd name="connsiteY84" fmla="*/ 190500 h 1140619"/>
                <a:gd name="connsiteX85" fmla="*/ 61922 w 764391"/>
                <a:gd name="connsiteY85" fmla="*/ 176213 h 1140619"/>
                <a:gd name="connsiteX86" fmla="*/ 54778 w 764391"/>
                <a:gd name="connsiteY86" fmla="*/ 147638 h 1140619"/>
                <a:gd name="connsiteX87" fmla="*/ 52397 w 764391"/>
                <a:gd name="connsiteY87" fmla="*/ 140494 h 1140619"/>
                <a:gd name="connsiteX88" fmla="*/ 47634 w 764391"/>
                <a:gd name="connsiteY88" fmla="*/ 133350 h 1140619"/>
                <a:gd name="connsiteX89" fmla="*/ 38109 w 764391"/>
                <a:gd name="connsiteY89" fmla="*/ 111919 h 1140619"/>
                <a:gd name="connsiteX90" fmla="*/ 33347 w 764391"/>
                <a:gd name="connsiteY90" fmla="*/ 97631 h 1140619"/>
                <a:gd name="connsiteX91" fmla="*/ 30966 w 764391"/>
                <a:gd name="connsiteY91" fmla="*/ 90488 h 1140619"/>
                <a:gd name="connsiteX92" fmla="*/ 26203 w 764391"/>
                <a:gd name="connsiteY92" fmla="*/ 71438 h 1140619"/>
                <a:gd name="connsiteX93" fmla="*/ 23822 w 764391"/>
                <a:gd name="connsiteY93" fmla="*/ 61913 h 1140619"/>
                <a:gd name="connsiteX94" fmla="*/ 21441 w 764391"/>
                <a:gd name="connsiteY94" fmla="*/ 54769 h 1140619"/>
                <a:gd name="connsiteX95" fmla="*/ 14297 w 764391"/>
                <a:gd name="connsiteY95" fmla="*/ 30956 h 1140619"/>
                <a:gd name="connsiteX96" fmla="*/ 11916 w 764391"/>
                <a:gd name="connsiteY96" fmla="*/ 23813 h 1140619"/>
                <a:gd name="connsiteX97" fmla="*/ 7153 w 764391"/>
                <a:gd name="connsiteY97" fmla="*/ 16669 h 1140619"/>
                <a:gd name="connsiteX98" fmla="*/ 4772 w 764391"/>
                <a:gd name="connsiteY98" fmla="*/ 9525 h 1140619"/>
                <a:gd name="connsiteX99" fmla="*/ 9 w 764391"/>
                <a:gd name="connsiteY99" fmla="*/ 0 h 114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764391" h="1140619">
                  <a:moveTo>
                    <a:pt x="764391" y="1140619"/>
                  </a:moveTo>
                  <a:cubicBezTo>
                    <a:pt x="762010" y="1136650"/>
                    <a:pt x="759162" y="1132926"/>
                    <a:pt x="757247" y="1128713"/>
                  </a:cubicBezTo>
                  <a:cubicBezTo>
                    <a:pt x="755169" y="1124143"/>
                    <a:pt x="752484" y="1114425"/>
                    <a:pt x="752484" y="1114425"/>
                  </a:cubicBezTo>
                  <a:cubicBezTo>
                    <a:pt x="753278" y="1101725"/>
                    <a:pt x="753959" y="1089017"/>
                    <a:pt x="754866" y="1076325"/>
                  </a:cubicBezTo>
                  <a:cubicBezTo>
                    <a:pt x="755547" y="1066791"/>
                    <a:pt x="757247" y="1057308"/>
                    <a:pt x="757247" y="1047750"/>
                  </a:cubicBezTo>
                  <a:cubicBezTo>
                    <a:pt x="757247" y="1016783"/>
                    <a:pt x="756272" y="985816"/>
                    <a:pt x="754866" y="954881"/>
                  </a:cubicBezTo>
                  <a:cubicBezTo>
                    <a:pt x="754682" y="950838"/>
                    <a:pt x="753549" y="946880"/>
                    <a:pt x="752484" y="942975"/>
                  </a:cubicBezTo>
                  <a:cubicBezTo>
                    <a:pt x="751163" y="938132"/>
                    <a:pt x="749309" y="933450"/>
                    <a:pt x="747722" y="928688"/>
                  </a:cubicBezTo>
                  <a:cubicBezTo>
                    <a:pt x="746928" y="926307"/>
                    <a:pt x="746733" y="923632"/>
                    <a:pt x="745341" y="921544"/>
                  </a:cubicBezTo>
                  <a:lnTo>
                    <a:pt x="740578" y="914400"/>
                  </a:lnTo>
                  <a:cubicBezTo>
                    <a:pt x="734916" y="897413"/>
                    <a:pt x="742945" y="917950"/>
                    <a:pt x="731053" y="900113"/>
                  </a:cubicBezTo>
                  <a:cubicBezTo>
                    <a:pt x="729661" y="898024"/>
                    <a:pt x="729891" y="895163"/>
                    <a:pt x="728672" y="892969"/>
                  </a:cubicBezTo>
                  <a:cubicBezTo>
                    <a:pt x="725892" y="887965"/>
                    <a:pt x="722322" y="883444"/>
                    <a:pt x="719147" y="878681"/>
                  </a:cubicBezTo>
                  <a:lnTo>
                    <a:pt x="709622" y="864394"/>
                  </a:lnTo>
                  <a:cubicBezTo>
                    <a:pt x="708828" y="862013"/>
                    <a:pt x="708460" y="859444"/>
                    <a:pt x="707241" y="857250"/>
                  </a:cubicBezTo>
                  <a:cubicBezTo>
                    <a:pt x="707237" y="857242"/>
                    <a:pt x="695337" y="839394"/>
                    <a:pt x="692953" y="835819"/>
                  </a:cubicBezTo>
                  <a:lnTo>
                    <a:pt x="673903" y="807244"/>
                  </a:lnTo>
                  <a:cubicBezTo>
                    <a:pt x="672316" y="804863"/>
                    <a:pt x="671522" y="801687"/>
                    <a:pt x="669141" y="800100"/>
                  </a:cubicBezTo>
                  <a:lnTo>
                    <a:pt x="661997" y="795338"/>
                  </a:lnTo>
                  <a:cubicBezTo>
                    <a:pt x="661203" y="792957"/>
                    <a:pt x="660835" y="790388"/>
                    <a:pt x="659616" y="788194"/>
                  </a:cubicBezTo>
                  <a:cubicBezTo>
                    <a:pt x="656836" y="783190"/>
                    <a:pt x="651902" y="779336"/>
                    <a:pt x="650091" y="773906"/>
                  </a:cubicBezTo>
                  <a:cubicBezTo>
                    <a:pt x="649297" y="771525"/>
                    <a:pt x="648928" y="768957"/>
                    <a:pt x="647709" y="766763"/>
                  </a:cubicBezTo>
                  <a:cubicBezTo>
                    <a:pt x="644929" y="761759"/>
                    <a:pt x="641359" y="757238"/>
                    <a:pt x="638184" y="752475"/>
                  </a:cubicBezTo>
                  <a:cubicBezTo>
                    <a:pt x="636597" y="750094"/>
                    <a:pt x="634327" y="748046"/>
                    <a:pt x="633422" y="745331"/>
                  </a:cubicBezTo>
                  <a:cubicBezTo>
                    <a:pt x="629231" y="732758"/>
                    <a:pt x="632433" y="740275"/>
                    <a:pt x="621516" y="723900"/>
                  </a:cubicBezTo>
                  <a:lnTo>
                    <a:pt x="616753" y="716756"/>
                  </a:lnTo>
                  <a:cubicBezTo>
                    <a:pt x="615959" y="714375"/>
                    <a:pt x="615591" y="711807"/>
                    <a:pt x="614372" y="709613"/>
                  </a:cubicBezTo>
                  <a:cubicBezTo>
                    <a:pt x="611592" y="704609"/>
                    <a:pt x="604847" y="695325"/>
                    <a:pt x="604847" y="695325"/>
                  </a:cubicBezTo>
                  <a:cubicBezTo>
                    <a:pt x="599812" y="675181"/>
                    <a:pt x="606671" y="695679"/>
                    <a:pt x="595322" y="678656"/>
                  </a:cubicBezTo>
                  <a:cubicBezTo>
                    <a:pt x="593930" y="676568"/>
                    <a:pt x="594063" y="673758"/>
                    <a:pt x="592941" y="671513"/>
                  </a:cubicBezTo>
                  <a:cubicBezTo>
                    <a:pt x="591661" y="668953"/>
                    <a:pt x="589766" y="666750"/>
                    <a:pt x="588178" y="664369"/>
                  </a:cubicBezTo>
                  <a:cubicBezTo>
                    <a:pt x="587384" y="661988"/>
                    <a:pt x="586920" y="659470"/>
                    <a:pt x="585797" y="657225"/>
                  </a:cubicBezTo>
                  <a:cubicBezTo>
                    <a:pt x="584517" y="654665"/>
                    <a:pt x="582196" y="652696"/>
                    <a:pt x="581034" y="650081"/>
                  </a:cubicBezTo>
                  <a:cubicBezTo>
                    <a:pt x="569699" y="624577"/>
                    <a:pt x="582288" y="644818"/>
                    <a:pt x="571509" y="628650"/>
                  </a:cubicBezTo>
                  <a:cubicBezTo>
                    <a:pt x="570715" y="626269"/>
                    <a:pt x="570347" y="623700"/>
                    <a:pt x="569128" y="621506"/>
                  </a:cubicBezTo>
                  <a:cubicBezTo>
                    <a:pt x="566348" y="616503"/>
                    <a:pt x="559603" y="607219"/>
                    <a:pt x="559603" y="607219"/>
                  </a:cubicBezTo>
                  <a:cubicBezTo>
                    <a:pt x="558809" y="604838"/>
                    <a:pt x="558441" y="602269"/>
                    <a:pt x="557222" y="600075"/>
                  </a:cubicBezTo>
                  <a:cubicBezTo>
                    <a:pt x="554442" y="595072"/>
                    <a:pt x="547697" y="585788"/>
                    <a:pt x="547697" y="585788"/>
                  </a:cubicBezTo>
                  <a:cubicBezTo>
                    <a:pt x="546506" y="578644"/>
                    <a:pt x="544747" y="563505"/>
                    <a:pt x="540553" y="557213"/>
                  </a:cubicBezTo>
                  <a:lnTo>
                    <a:pt x="531028" y="542925"/>
                  </a:lnTo>
                  <a:cubicBezTo>
                    <a:pt x="525043" y="524968"/>
                    <a:pt x="533813" y="546406"/>
                    <a:pt x="521503" y="531019"/>
                  </a:cubicBezTo>
                  <a:cubicBezTo>
                    <a:pt x="519935" y="529059"/>
                    <a:pt x="520341" y="526069"/>
                    <a:pt x="519122" y="523875"/>
                  </a:cubicBezTo>
                  <a:cubicBezTo>
                    <a:pt x="519118" y="523867"/>
                    <a:pt x="507218" y="506019"/>
                    <a:pt x="504834" y="502444"/>
                  </a:cubicBezTo>
                  <a:cubicBezTo>
                    <a:pt x="503247" y="500063"/>
                    <a:pt x="502787" y="496205"/>
                    <a:pt x="500072" y="495300"/>
                  </a:cubicBezTo>
                  <a:lnTo>
                    <a:pt x="492928" y="492919"/>
                  </a:lnTo>
                  <a:cubicBezTo>
                    <a:pt x="478091" y="483027"/>
                    <a:pt x="485318" y="485723"/>
                    <a:pt x="454828" y="490538"/>
                  </a:cubicBezTo>
                  <a:cubicBezTo>
                    <a:pt x="449870" y="491321"/>
                    <a:pt x="445303" y="493713"/>
                    <a:pt x="440541" y="495300"/>
                  </a:cubicBezTo>
                  <a:lnTo>
                    <a:pt x="433397" y="497681"/>
                  </a:lnTo>
                  <a:cubicBezTo>
                    <a:pt x="431016" y="499269"/>
                    <a:pt x="428868" y="501282"/>
                    <a:pt x="426253" y="502444"/>
                  </a:cubicBezTo>
                  <a:cubicBezTo>
                    <a:pt x="421666" y="504483"/>
                    <a:pt x="416728" y="505619"/>
                    <a:pt x="411966" y="507206"/>
                  </a:cubicBezTo>
                  <a:lnTo>
                    <a:pt x="404822" y="509588"/>
                  </a:lnTo>
                  <a:lnTo>
                    <a:pt x="397678" y="511969"/>
                  </a:lnTo>
                  <a:lnTo>
                    <a:pt x="390534" y="514350"/>
                  </a:lnTo>
                  <a:cubicBezTo>
                    <a:pt x="379214" y="521898"/>
                    <a:pt x="386106" y="518208"/>
                    <a:pt x="369103" y="523875"/>
                  </a:cubicBezTo>
                  <a:lnTo>
                    <a:pt x="354816" y="528638"/>
                  </a:lnTo>
                  <a:cubicBezTo>
                    <a:pt x="352435" y="529432"/>
                    <a:pt x="350148" y="530606"/>
                    <a:pt x="347672" y="531019"/>
                  </a:cubicBezTo>
                  <a:lnTo>
                    <a:pt x="333384" y="533400"/>
                  </a:lnTo>
                  <a:lnTo>
                    <a:pt x="311953" y="540544"/>
                  </a:lnTo>
                  <a:cubicBezTo>
                    <a:pt x="309572" y="541338"/>
                    <a:pt x="307244" y="542316"/>
                    <a:pt x="304809" y="542925"/>
                  </a:cubicBezTo>
                  <a:cubicBezTo>
                    <a:pt x="292849" y="545915"/>
                    <a:pt x="298389" y="544271"/>
                    <a:pt x="288141" y="547688"/>
                  </a:cubicBezTo>
                  <a:cubicBezTo>
                    <a:pt x="275441" y="546894"/>
                    <a:pt x="262649" y="547025"/>
                    <a:pt x="250041" y="545306"/>
                  </a:cubicBezTo>
                  <a:cubicBezTo>
                    <a:pt x="245067" y="544628"/>
                    <a:pt x="235753" y="540544"/>
                    <a:pt x="235753" y="540544"/>
                  </a:cubicBezTo>
                  <a:cubicBezTo>
                    <a:pt x="230991" y="537369"/>
                    <a:pt x="223276" y="536449"/>
                    <a:pt x="221466" y="531019"/>
                  </a:cubicBezTo>
                  <a:cubicBezTo>
                    <a:pt x="218749" y="522869"/>
                    <a:pt x="215092" y="507720"/>
                    <a:pt x="207178" y="502444"/>
                  </a:cubicBezTo>
                  <a:lnTo>
                    <a:pt x="200034" y="497681"/>
                  </a:lnTo>
                  <a:cubicBezTo>
                    <a:pt x="192096" y="485775"/>
                    <a:pt x="197654" y="492127"/>
                    <a:pt x="180984" y="481013"/>
                  </a:cubicBezTo>
                  <a:lnTo>
                    <a:pt x="173841" y="476250"/>
                  </a:lnTo>
                  <a:cubicBezTo>
                    <a:pt x="172253" y="473869"/>
                    <a:pt x="171102" y="471130"/>
                    <a:pt x="169078" y="469106"/>
                  </a:cubicBezTo>
                  <a:cubicBezTo>
                    <a:pt x="167054" y="467082"/>
                    <a:pt x="163722" y="466579"/>
                    <a:pt x="161934" y="464344"/>
                  </a:cubicBezTo>
                  <a:cubicBezTo>
                    <a:pt x="148789" y="447913"/>
                    <a:pt x="172882" y="466085"/>
                    <a:pt x="152409" y="452438"/>
                  </a:cubicBezTo>
                  <a:cubicBezTo>
                    <a:pt x="151615" y="450057"/>
                    <a:pt x="151247" y="447488"/>
                    <a:pt x="150028" y="445294"/>
                  </a:cubicBezTo>
                  <a:cubicBezTo>
                    <a:pt x="147248" y="440290"/>
                    <a:pt x="140503" y="431006"/>
                    <a:pt x="140503" y="431006"/>
                  </a:cubicBezTo>
                  <a:cubicBezTo>
                    <a:pt x="135057" y="414669"/>
                    <a:pt x="141492" y="434958"/>
                    <a:pt x="135741" y="411956"/>
                  </a:cubicBezTo>
                  <a:cubicBezTo>
                    <a:pt x="132337" y="398340"/>
                    <a:pt x="133951" y="411640"/>
                    <a:pt x="130978" y="395288"/>
                  </a:cubicBezTo>
                  <a:cubicBezTo>
                    <a:pt x="126015" y="367989"/>
                    <a:pt x="131147" y="388898"/>
                    <a:pt x="126216" y="366713"/>
                  </a:cubicBezTo>
                  <a:cubicBezTo>
                    <a:pt x="123819" y="355926"/>
                    <a:pt x="123024" y="354758"/>
                    <a:pt x="119072" y="342900"/>
                  </a:cubicBezTo>
                  <a:lnTo>
                    <a:pt x="116691" y="335756"/>
                  </a:lnTo>
                  <a:cubicBezTo>
                    <a:pt x="115897" y="333375"/>
                    <a:pt x="114801" y="331074"/>
                    <a:pt x="114309" y="328613"/>
                  </a:cubicBezTo>
                  <a:cubicBezTo>
                    <a:pt x="112722" y="320675"/>
                    <a:pt x="112107" y="312479"/>
                    <a:pt x="109547" y="304800"/>
                  </a:cubicBezTo>
                  <a:lnTo>
                    <a:pt x="97641" y="269081"/>
                  </a:lnTo>
                  <a:lnTo>
                    <a:pt x="88116" y="240506"/>
                  </a:lnTo>
                  <a:lnTo>
                    <a:pt x="83353" y="226219"/>
                  </a:lnTo>
                  <a:cubicBezTo>
                    <a:pt x="82559" y="223838"/>
                    <a:pt x="82364" y="221163"/>
                    <a:pt x="80972" y="219075"/>
                  </a:cubicBezTo>
                  <a:lnTo>
                    <a:pt x="76209" y="211931"/>
                  </a:lnTo>
                  <a:cubicBezTo>
                    <a:pt x="70542" y="194929"/>
                    <a:pt x="74232" y="201821"/>
                    <a:pt x="66684" y="190500"/>
                  </a:cubicBezTo>
                  <a:cubicBezTo>
                    <a:pt x="65097" y="185738"/>
                    <a:pt x="62747" y="181165"/>
                    <a:pt x="61922" y="176213"/>
                  </a:cubicBezTo>
                  <a:cubicBezTo>
                    <a:pt x="58715" y="156970"/>
                    <a:pt x="61069" y="166509"/>
                    <a:pt x="54778" y="147638"/>
                  </a:cubicBezTo>
                  <a:cubicBezTo>
                    <a:pt x="53984" y="145257"/>
                    <a:pt x="53789" y="142582"/>
                    <a:pt x="52397" y="140494"/>
                  </a:cubicBezTo>
                  <a:lnTo>
                    <a:pt x="47634" y="133350"/>
                  </a:lnTo>
                  <a:cubicBezTo>
                    <a:pt x="41967" y="116348"/>
                    <a:pt x="45657" y="123240"/>
                    <a:pt x="38109" y="111919"/>
                  </a:cubicBezTo>
                  <a:lnTo>
                    <a:pt x="33347" y="97631"/>
                  </a:lnTo>
                  <a:cubicBezTo>
                    <a:pt x="32553" y="95250"/>
                    <a:pt x="31575" y="92923"/>
                    <a:pt x="30966" y="90488"/>
                  </a:cubicBezTo>
                  <a:lnTo>
                    <a:pt x="26203" y="71438"/>
                  </a:lnTo>
                  <a:cubicBezTo>
                    <a:pt x="25409" y="68263"/>
                    <a:pt x="24857" y="65018"/>
                    <a:pt x="23822" y="61913"/>
                  </a:cubicBezTo>
                  <a:cubicBezTo>
                    <a:pt x="23028" y="59532"/>
                    <a:pt x="22131" y="57183"/>
                    <a:pt x="21441" y="54769"/>
                  </a:cubicBezTo>
                  <a:cubicBezTo>
                    <a:pt x="14245" y="29584"/>
                    <a:pt x="25610" y="64899"/>
                    <a:pt x="14297" y="30956"/>
                  </a:cubicBezTo>
                  <a:cubicBezTo>
                    <a:pt x="13503" y="28575"/>
                    <a:pt x="13308" y="25901"/>
                    <a:pt x="11916" y="23813"/>
                  </a:cubicBezTo>
                  <a:lnTo>
                    <a:pt x="7153" y="16669"/>
                  </a:lnTo>
                  <a:cubicBezTo>
                    <a:pt x="6359" y="14288"/>
                    <a:pt x="5895" y="11770"/>
                    <a:pt x="4772" y="9525"/>
                  </a:cubicBezTo>
                  <a:cubicBezTo>
                    <a:pt x="-431" y="-882"/>
                    <a:pt x="9" y="5965"/>
                    <a:pt x="9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9" name="Freeform 108">
              <a:extLst>
                <a:ext uri="{FF2B5EF4-FFF2-40B4-BE49-F238E27FC236}">
                  <a16:creationId xmlns:a16="http://schemas.microsoft.com/office/drawing/2014/main" id="{666ABF52-BA94-491C-9B2E-F10EB1272028}"/>
                </a:ext>
              </a:extLst>
            </p:cNvPr>
            <p:cNvSpPr/>
            <p:nvPr/>
          </p:nvSpPr>
          <p:spPr bwMode="auto">
            <a:xfrm>
              <a:off x="8336757" y="4852988"/>
              <a:ext cx="1483519" cy="228600"/>
            </a:xfrm>
            <a:custGeom>
              <a:avLst/>
              <a:gdLst>
                <a:gd name="connsiteX0" fmla="*/ 0 w 1483519"/>
                <a:gd name="connsiteY0" fmla="*/ 228600 h 228600"/>
                <a:gd name="connsiteX1" fmla="*/ 11907 w 1483519"/>
                <a:gd name="connsiteY1" fmla="*/ 226218 h 228600"/>
                <a:gd name="connsiteX2" fmla="*/ 14288 w 1483519"/>
                <a:gd name="connsiteY2" fmla="*/ 219075 h 228600"/>
                <a:gd name="connsiteX3" fmla="*/ 30957 w 1483519"/>
                <a:gd name="connsiteY3" fmla="*/ 200025 h 228600"/>
                <a:gd name="connsiteX4" fmla="*/ 40482 w 1483519"/>
                <a:gd name="connsiteY4" fmla="*/ 188118 h 228600"/>
                <a:gd name="connsiteX5" fmla="*/ 50007 w 1483519"/>
                <a:gd name="connsiteY5" fmla="*/ 176212 h 228600"/>
                <a:gd name="connsiteX6" fmla="*/ 59532 w 1483519"/>
                <a:gd name="connsiteY6" fmla="*/ 164306 h 228600"/>
                <a:gd name="connsiteX7" fmla="*/ 69057 w 1483519"/>
                <a:gd name="connsiteY7" fmla="*/ 150018 h 228600"/>
                <a:gd name="connsiteX8" fmla="*/ 73819 w 1483519"/>
                <a:gd name="connsiteY8" fmla="*/ 142875 h 228600"/>
                <a:gd name="connsiteX9" fmla="*/ 80963 w 1483519"/>
                <a:gd name="connsiteY9" fmla="*/ 138112 h 228600"/>
                <a:gd name="connsiteX10" fmla="*/ 92869 w 1483519"/>
                <a:gd name="connsiteY10" fmla="*/ 123825 h 228600"/>
                <a:gd name="connsiteX11" fmla="*/ 97632 w 1483519"/>
                <a:gd name="connsiteY11" fmla="*/ 116681 h 228600"/>
                <a:gd name="connsiteX12" fmla="*/ 111919 w 1483519"/>
                <a:gd name="connsiteY12" fmla="*/ 102393 h 228600"/>
                <a:gd name="connsiteX13" fmla="*/ 121444 w 1483519"/>
                <a:gd name="connsiteY13" fmla="*/ 88106 h 228600"/>
                <a:gd name="connsiteX14" fmla="*/ 135732 w 1483519"/>
                <a:gd name="connsiteY14" fmla="*/ 73818 h 228600"/>
                <a:gd name="connsiteX15" fmla="*/ 147638 w 1483519"/>
                <a:gd name="connsiteY15" fmla="*/ 61912 h 228600"/>
                <a:gd name="connsiteX16" fmla="*/ 164307 w 1483519"/>
                <a:gd name="connsiteY16" fmla="*/ 42862 h 228600"/>
                <a:gd name="connsiteX17" fmla="*/ 176213 w 1483519"/>
                <a:gd name="connsiteY17" fmla="*/ 28575 h 228600"/>
                <a:gd name="connsiteX18" fmla="*/ 180975 w 1483519"/>
                <a:gd name="connsiteY18" fmla="*/ 21431 h 228600"/>
                <a:gd name="connsiteX19" fmla="*/ 195263 w 1483519"/>
                <a:gd name="connsiteY19" fmla="*/ 11906 h 228600"/>
                <a:gd name="connsiteX20" fmla="*/ 209550 w 1483519"/>
                <a:gd name="connsiteY20" fmla="*/ 2381 h 228600"/>
                <a:gd name="connsiteX21" fmla="*/ 219075 w 1483519"/>
                <a:gd name="connsiteY21" fmla="*/ 0 h 228600"/>
                <a:gd name="connsiteX22" fmla="*/ 285750 w 1483519"/>
                <a:gd name="connsiteY22" fmla="*/ 2381 h 228600"/>
                <a:gd name="connsiteX23" fmla="*/ 297657 w 1483519"/>
                <a:gd name="connsiteY23" fmla="*/ 4762 h 228600"/>
                <a:gd name="connsiteX24" fmla="*/ 314325 w 1483519"/>
                <a:gd name="connsiteY24" fmla="*/ 7143 h 228600"/>
                <a:gd name="connsiteX25" fmla="*/ 330994 w 1483519"/>
                <a:gd name="connsiteY25" fmla="*/ 11906 h 228600"/>
                <a:gd name="connsiteX26" fmla="*/ 340519 w 1483519"/>
                <a:gd name="connsiteY26" fmla="*/ 14287 h 228600"/>
                <a:gd name="connsiteX27" fmla="*/ 395288 w 1483519"/>
                <a:gd name="connsiteY27" fmla="*/ 21431 h 228600"/>
                <a:gd name="connsiteX28" fmla="*/ 445294 w 1483519"/>
                <a:gd name="connsiteY28" fmla="*/ 26193 h 228600"/>
                <a:gd name="connsiteX29" fmla="*/ 452438 w 1483519"/>
                <a:gd name="connsiteY29" fmla="*/ 28575 h 228600"/>
                <a:gd name="connsiteX30" fmla="*/ 476250 w 1483519"/>
                <a:gd name="connsiteY30" fmla="*/ 30956 h 228600"/>
                <a:gd name="connsiteX31" fmla="*/ 509588 w 1483519"/>
                <a:gd name="connsiteY31" fmla="*/ 35718 h 228600"/>
                <a:gd name="connsiteX32" fmla="*/ 523875 w 1483519"/>
                <a:gd name="connsiteY32" fmla="*/ 38100 h 228600"/>
                <a:gd name="connsiteX33" fmla="*/ 552450 w 1483519"/>
                <a:gd name="connsiteY33" fmla="*/ 40481 h 228600"/>
                <a:gd name="connsiteX34" fmla="*/ 569119 w 1483519"/>
                <a:gd name="connsiteY34" fmla="*/ 42862 h 228600"/>
                <a:gd name="connsiteX35" fmla="*/ 611982 w 1483519"/>
                <a:gd name="connsiteY35" fmla="*/ 45243 h 228600"/>
                <a:gd name="connsiteX36" fmla="*/ 738188 w 1483519"/>
                <a:gd name="connsiteY36" fmla="*/ 50006 h 228600"/>
                <a:gd name="connsiteX37" fmla="*/ 854869 w 1483519"/>
                <a:gd name="connsiteY37" fmla="*/ 54768 h 228600"/>
                <a:gd name="connsiteX38" fmla="*/ 916782 w 1483519"/>
                <a:gd name="connsiteY38" fmla="*/ 57150 h 228600"/>
                <a:gd name="connsiteX39" fmla="*/ 1069182 w 1483519"/>
                <a:gd name="connsiteY39" fmla="*/ 59531 h 228600"/>
                <a:gd name="connsiteX40" fmla="*/ 1092994 w 1483519"/>
                <a:gd name="connsiteY40" fmla="*/ 61912 h 228600"/>
                <a:gd name="connsiteX41" fmla="*/ 1138238 w 1483519"/>
                <a:gd name="connsiteY41" fmla="*/ 66675 h 228600"/>
                <a:gd name="connsiteX42" fmla="*/ 1362075 w 1483519"/>
                <a:gd name="connsiteY42" fmla="*/ 69056 h 228600"/>
                <a:gd name="connsiteX43" fmla="*/ 1385888 w 1483519"/>
                <a:gd name="connsiteY43" fmla="*/ 73818 h 228600"/>
                <a:gd name="connsiteX44" fmla="*/ 1393032 w 1483519"/>
                <a:gd name="connsiteY44" fmla="*/ 78581 h 228600"/>
                <a:gd name="connsiteX45" fmla="*/ 1407319 w 1483519"/>
                <a:gd name="connsiteY45" fmla="*/ 83343 h 228600"/>
                <a:gd name="connsiteX46" fmla="*/ 1414463 w 1483519"/>
                <a:gd name="connsiteY46" fmla="*/ 88106 h 228600"/>
                <a:gd name="connsiteX47" fmla="*/ 1431132 w 1483519"/>
                <a:gd name="connsiteY47" fmla="*/ 92868 h 228600"/>
                <a:gd name="connsiteX48" fmla="*/ 1445419 w 1483519"/>
                <a:gd name="connsiteY48" fmla="*/ 97631 h 228600"/>
                <a:gd name="connsiteX49" fmla="*/ 1459707 w 1483519"/>
                <a:gd name="connsiteY49" fmla="*/ 102393 h 228600"/>
                <a:gd name="connsiteX50" fmla="*/ 1473994 w 1483519"/>
                <a:gd name="connsiteY50" fmla="*/ 107156 h 228600"/>
                <a:gd name="connsiteX51" fmla="*/ 1483519 w 1483519"/>
                <a:gd name="connsiteY51" fmla="*/ 10953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83519" h="228600">
                  <a:moveTo>
                    <a:pt x="0" y="228600"/>
                  </a:moveTo>
                  <a:cubicBezTo>
                    <a:pt x="3969" y="227806"/>
                    <a:pt x="8539" y="228463"/>
                    <a:pt x="11907" y="226218"/>
                  </a:cubicBezTo>
                  <a:cubicBezTo>
                    <a:pt x="13995" y="224826"/>
                    <a:pt x="13069" y="221269"/>
                    <a:pt x="14288" y="219075"/>
                  </a:cubicBezTo>
                  <a:cubicBezTo>
                    <a:pt x="22460" y="204366"/>
                    <a:pt x="20521" y="206982"/>
                    <a:pt x="30957" y="200025"/>
                  </a:cubicBezTo>
                  <a:cubicBezTo>
                    <a:pt x="36941" y="182071"/>
                    <a:pt x="28173" y="203504"/>
                    <a:pt x="40482" y="188118"/>
                  </a:cubicBezTo>
                  <a:cubicBezTo>
                    <a:pt x="53628" y="171686"/>
                    <a:pt x="29531" y="189863"/>
                    <a:pt x="50007" y="176212"/>
                  </a:cubicBezTo>
                  <a:cubicBezTo>
                    <a:pt x="55369" y="160123"/>
                    <a:pt x="47932" y="177563"/>
                    <a:pt x="59532" y="164306"/>
                  </a:cubicBezTo>
                  <a:cubicBezTo>
                    <a:pt x="63301" y="159998"/>
                    <a:pt x="65882" y="154781"/>
                    <a:pt x="69057" y="150018"/>
                  </a:cubicBezTo>
                  <a:cubicBezTo>
                    <a:pt x="70644" y="147637"/>
                    <a:pt x="71438" y="144462"/>
                    <a:pt x="73819" y="142875"/>
                  </a:cubicBezTo>
                  <a:lnTo>
                    <a:pt x="80963" y="138112"/>
                  </a:lnTo>
                  <a:cubicBezTo>
                    <a:pt x="92782" y="120381"/>
                    <a:pt x="77595" y="142152"/>
                    <a:pt x="92869" y="123825"/>
                  </a:cubicBezTo>
                  <a:cubicBezTo>
                    <a:pt x="94701" y="121626"/>
                    <a:pt x="95731" y="118820"/>
                    <a:pt x="97632" y="116681"/>
                  </a:cubicBezTo>
                  <a:cubicBezTo>
                    <a:pt x="102107" y="111647"/>
                    <a:pt x="108183" y="107997"/>
                    <a:pt x="111919" y="102393"/>
                  </a:cubicBezTo>
                  <a:cubicBezTo>
                    <a:pt x="115094" y="97631"/>
                    <a:pt x="117397" y="92153"/>
                    <a:pt x="121444" y="88106"/>
                  </a:cubicBezTo>
                  <a:cubicBezTo>
                    <a:pt x="126207" y="83343"/>
                    <a:pt x="131996" y="79422"/>
                    <a:pt x="135732" y="73818"/>
                  </a:cubicBezTo>
                  <a:cubicBezTo>
                    <a:pt x="142082" y="64294"/>
                    <a:pt x="138113" y="68262"/>
                    <a:pt x="147638" y="61912"/>
                  </a:cubicBezTo>
                  <a:cubicBezTo>
                    <a:pt x="158751" y="45244"/>
                    <a:pt x="152401" y="50800"/>
                    <a:pt x="164307" y="42862"/>
                  </a:cubicBezTo>
                  <a:cubicBezTo>
                    <a:pt x="176130" y="25125"/>
                    <a:pt x="160934" y="46909"/>
                    <a:pt x="176213" y="28575"/>
                  </a:cubicBezTo>
                  <a:cubicBezTo>
                    <a:pt x="178045" y="26376"/>
                    <a:pt x="178821" y="23316"/>
                    <a:pt x="180975" y="21431"/>
                  </a:cubicBezTo>
                  <a:cubicBezTo>
                    <a:pt x="185283" y="17662"/>
                    <a:pt x="190500" y="15081"/>
                    <a:pt x="195263" y="11906"/>
                  </a:cubicBezTo>
                  <a:lnTo>
                    <a:pt x="209550" y="2381"/>
                  </a:lnTo>
                  <a:lnTo>
                    <a:pt x="219075" y="0"/>
                  </a:lnTo>
                  <a:cubicBezTo>
                    <a:pt x="241300" y="794"/>
                    <a:pt x="263552" y="1036"/>
                    <a:pt x="285750" y="2381"/>
                  </a:cubicBezTo>
                  <a:cubicBezTo>
                    <a:pt x="289790" y="2626"/>
                    <a:pt x="293664" y="4097"/>
                    <a:pt x="297657" y="4762"/>
                  </a:cubicBezTo>
                  <a:cubicBezTo>
                    <a:pt x="303193" y="5685"/>
                    <a:pt x="308803" y="6139"/>
                    <a:pt x="314325" y="7143"/>
                  </a:cubicBezTo>
                  <a:cubicBezTo>
                    <a:pt x="324552" y="9003"/>
                    <a:pt x="322074" y="9358"/>
                    <a:pt x="330994" y="11906"/>
                  </a:cubicBezTo>
                  <a:cubicBezTo>
                    <a:pt x="334141" y="12805"/>
                    <a:pt x="337324" y="13577"/>
                    <a:pt x="340519" y="14287"/>
                  </a:cubicBezTo>
                  <a:cubicBezTo>
                    <a:pt x="358535" y="18290"/>
                    <a:pt x="376963" y="19599"/>
                    <a:pt x="395288" y="21431"/>
                  </a:cubicBezTo>
                  <a:cubicBezTo>
                    <a:pt x="425726" y="27518"/>
                    <a:pt x="384120" y="19753"/>
                    <a:pt x="445294" y="26193"/>
                  </a:cubicBezTo>
                  <a:cubicBezTo>
                    <a:pt x="447790" y="26456"/>
                    <a:pt x="449957" y="28193"/>
                    <a:pt x="452438" y="28575"/>
                  </a:cubicBezTo>
                  <a:cubicBezTo>
                    <a:pt x="460322" y="29788"/>
                    <a:pt x="468335" y="29967"/>
                    <a:pt x="476250" y="30956"/>
                  </a:cubicBezTo>
                  <a:cubicBezTo>
                    <a:pt x="487389" y="32348"/>
                    <a:pt x="498515" y="33872"/>
                    <a:pt x="509588" y="35718"/>
                  </a:cubicBezTo>
                  <a:cubicBezTo>
                    <a:pt x="514350" y="36512"/>
                    <a:pt x="519076" y="37567"/>
                    <a:pt x="523875" y="38100"/>
                  </a:cubicBezTo>
                  <a:cubicBezTo>
                    <a:pt x="533375" y="39156"/>
                    <a:pt x="542944" y="39481"/>
                    <a:pt x="552450" y="40481"/>
                  </a:cubicBezTo>
                  <a:cubicBezTo>
                    <a:pt x="558032" y="41069"/>
                    <a:pt x="563524" y="42414"/>
                    <a:pt x="569119" y="42862"/>
                  </a:cubicBezTo>
                  <a:cubicBezTo>
                    <a:pt x="583383" y="44003"/>
                    <a:pt x="597694" y="44449"/>
                    <a:pt x="611982" y="45243"/>
                  </a:cubicBezTo>
                  <a:cubicBezTo>
                    <a:pt x="666368" y="53015"/>
                    <a:pt x="612863" y="46049"/>
                    <a:pt x="738188" y="50006"/>
                  </a:cubicBezTo>
                  <a:lnTo>
                    <a:pt x="854869" y="54768"/>
                  </a:lnTo>
                  <a:cubicBezTo>
                    <a:pt x="875505" y="55593"/>
                    <a:pt x="896132" y="56827"/>
                    <a:pt x="916782" y="57150"/>
                  </a:cubicBezTo>
                  <a:lnTo>
                    <a:pt x="1069182" y="59531"/>
                  </a:lnTo>
                  <a:lnTo>
                    <a:pt x="1092994" y="61912"/>
                  </a:lnTo>
                  <a:cubicBezTo>
                    <a:pt x="1108078" y="63472"/>
                    <a:pt x="1123074" y="66514"/>
                    <a:pt x="1138238" y="66675"/>
                  </a:cubicBezTo>
                  <a:lnTo>
                    <a:pt x="1362075" y="69056"/>
                  </a:lnTo>
                  <a:cubicBezTo>
                    <a:pt x="1365297" y="69593"/>
                    <a:pt x="1381368" y="71881"/>
                    <a:pt x="1385888" y="73818"/>
                  </a:cubicBezTo>
                  <a:cubicBezTo>
                    <a:pt x="1388519" y="74945"/>
                    <a:pt x="1390417" y="77419"/>
                    <a:pt x="1393032" y="78581"/>
                  </a:cubicBezTo>
                  <a:cubicBezTo>
                    <a:pt x="1397619" y="80620"/>
                    <a:pt x="1407319" y="83343"/>
                    <a:pt x="1407319" y="83343"/>
                  </a:cubicBezTo>
                  <a:cubicBezTo>
                    <a:pt x="1409700" y="84931"/>
                    <a:pt x="1411903" y="86826"/>
                    <a:pt x="1414463" y="88106"/>
                  </a:cubicBezTo>
                  <a:cubicBezTo>
                    <a:pt x="1418464" y="90106"/>
                    <a:pt x="1427318" y="91724"/>
                    <a:pt x="1431132" y="92868"/>
                  </a:cubicBezTo>
                  <a:cubicBezTo>
                    <a:pt x="1435940" y="94311"/>
                    <a:pt x="1440657" y="96043"/>
                    <a:pt x="1445419" y="97631"/>
                  </a:cubicBezTo>
                  <a:lnTo>
                    <a:pt x="1459707" y="102393"/>
                  </a:lnTo>
                  <a:lnTo>
                    <a:pt x="1473994" y="107156"/>
                  </a:lnTo>
                  <a:cubicBezTo>
                    <a:pt x="1481891" y="109788"/>
                    <a:pt x="1478628" y="109537"/>
                    <a:pt x="1483519" y="109537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BB5BC1B-2222-44E1-881F-D67CB18C9695}"/>
                </a:ext>
              </a:extLst>
            </p:cNvPr>
            <p:cNvCxnSpPr/>
            <p:nvPr/>
          </p:nvCxnSpPr>
          <p:spPr bwMode="auto">
            <a:xfrm>
              <a:off x="8753476" y="4891089"/>
              <a:ext cx="277455" cy="395287"/>
            </a:xfrm>
            <a:prstGeom prst="line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1C5DBE20-0617-4C49-B611-7E81A7E8C743}"/>
                </a:ext>
              </a:extLst>
            </p:cNvPr>
            <p:cNvCxnSpPr/>
            <p:nvPr/>
          </p:nvCxnSpPr>
          <p:spPr bwMode="auto">
            <a:xfrm>
              <a:off x="9079706" y="5348288"/>
              <a:ext cx="76200" cy="106298"/>
            </a:xfrm>
            <a:prstGeom prst="line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36641312-A338-4A4A-B671-1473187E0CDD}"/>
                </a:ext>
              </a:extLst>
            </p:cNvPr>
            <p:cNvCxnSpPr/>
            <p:nvPr/>
          </p:nvCxnSpPr>
          <p:spPr bwMode="auto">
            <a:xfrm>
              <a:off x="9155907" y="5454586"/>
              <a:ext cx="435769" cy="0"/>
            </a:xfrm>
            <a:prstGeom prst="line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F2D4E215-EC34-4EC8-AF87-B95FEE483FC5}"/>
                </a:ext>
              </a:extLst>
            </p:cNvPr>
            <p:cNvCxnSpPr/>
            <p:nvPr/>
          </p:nvCxnSpPr>
          <p:spPr bwMode="auto">
            <a:xfrm flipV="1">
              <a:off x="8996363" y="5700808"/>
              <a:ext cx="201286" cy="136415"/>
            </a:xfrm>
            <a:prstGeom prst="line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1684C02B-98C2-4027-BE65-41729B6945B8}"/>
                </a:ext>
              </a:extLst>
            </p:cNvPr>
            <p:cNvCxnSpPr/>
            <p:nvPr/>
          </p:nvCxnSpPr>
          <p:spPr bwMode="auto">
            <a:xfrm>
              <a:off x="9197649" y="5700807"/>
              <a:ext cx="318396" cy="0"/>
            </a:xfrm>
            <a:prstGeom prst="line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CD4FBA43-D202-44CD-B4F6-B269A5C27954}"/>
                </a:ext>
              </a:extLst>
            </p:cNvPr>
            <p:cNvSpPr/>
            <p:nvPr/>
          </p:nvSpPr>
          <p:spPr bwMode="auto">
            <a:xfrm>
              <a:off x="7752192" y="4157553"/>
              <a:ext cx="91800" cy="1057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1569F6EB-3E5D-4D6C-B9E2-E6E9A09A1158}"/>
                </a:ext>
              </a:extLst>
            </p:cNvPr>
            <p:cNvSpPr/>
            <p:nvPr/>
          </p:nvSpPr>
          <p:spPr bwMode="auto">
            <a:xfrm>
              <a:off x="7564184" y="1554663"/>
              <a:ext cx="91800" cy="1057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58292B9-9037-4154-996E-E3E9AF0DED72}"/>
                </a:ext>
              </a:extLst>
            </p:cNvPr>
            <p:cNvSpPr/>
            <p:nvPr/>
          </p:nvSpPr>
          <p:spPr bwMode="auto">
            <a:xfrm>
              <a:off x="8277081" y="4590477"/>
              <a:ext cx="91800" cy="1057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FB898E6C-CE17-402E-A651-88050762CC52}"/>
                </a:ext>
              </a:extLst>
            </p:cNvPr>
            <p:cNvSpPr txBox="1"/>
            <p:nvPr/>
          </p:nvSpPr>
          <p:spPr>
            <a:xfrm>
              <a:off x="9538065" y="2290347"/>
              <a:ext cx="1270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6"/>
              <a:r>
                <a:rPr lang="en-US" sz="800" dirty="0">
                  <a:solidFill>
                    <a:schemeClr val="bg1"/>
                  </a:solidFill>
                  <a:latin typeface="Arial"/>
                </a:rPr>
                <a:t>Heavy Equipment /Service Vehicle Access</a:t>
              </a:r>
            </a:p>
          </p:txBody>
        </p: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661BBE69-2CD1-4184-AF83-9DD4B379FF62}"/>
                </a:ext>
              </a:extLst>
            </p:cNvPr>
            <p:cNvCxnSpPr>
              <a:stCxn id="218" idx="1"/>
            </p:cNvCxnSpPr>
            <p:nvPr/>
          </p:nvCxnSpPr>
          <p:spPr bwMode="auto">
            <a:xfrm flipH="1">
              <a:off x="9253840" y="2521179"/>
              <a:ext cx="284224" cy="2080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EDF8EB2F-6217-4154-9AC7-D5DC259947EC}"/>
                </a:ext>
              </a:extLst>
            </p:cNvPr>
            <p:cNvCxnSpPr>
              <a:stCxn id="218" idx="1"/>
            </p:cNvCxnSpPr>
            <p:nvPr/>
          </p:nvCxnSpPr>
          <p:spPr bwMode="auto">
            <a:xfrm flipH="1">
              <a:off x="9384964" y="2521179"/>
              <a:ext cx="153100" cy="7348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1" name="Isosceles Triangle 220">
            <a:extLst>
              <a:ext uri="{FF2B5EF4-FFF2-40B4-BE49-F238E27FC236}">
                <a16:creationId xmlns:a16="http://schemas.microsoft.com/office/drawing/2014/main" id="{9BF41B13-C36A-4F9E-A712-F3A913C06D60}"/>
              </a:ext>
            </a:extLst>
          </p:cNvPr>
          <p:cNvSpPr/>
          <p:nvPr/>
        </p:nvSpPr>
        <p:spPr bwMode="auto">
          <a:xfrm>
            <a:off x="2468733" y="4254155"/>
            <a:ext cx="147944" cy="16155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CD02415A-75F2-47E7-BEE0-5E84A0DEDC3E}"/>
              </a:ext>
            </a:extLst>
          </p:cNvPr>
          <p:cNvCxnSpPr/>
          <p:nvPr/>
        </p:nvCxnSpPr>
        <p:spPr bwMode="auto">
          <a:xfrm>
            <a:off x="3877557" y="3499916"/>
            <a:ext cx="34165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C37A9FE-6E27-41DE-A7DC-F72DA47AE633}"/>
              </a:ext>
            </a:extLst>
          </p:cNvPr>
          <p:cNvCxnSpPr/>
          <p:nvPr/>
        </p:nvCxnSpPr>
        <p:spPr bwMode="auto">
          <a:xfrm>
            <a:off x="2879414" y="3792192"/>
            <a:ext cx="34165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4" name="Rectangle 223">
            <a:extLst>
              <a:ext uri="{FF2B5EF4-FFF2-40B4-BE49-F238E27FC236}">
                <a16:creationId xmlns:a16="http://schemas.microsoft.com/office/drawing/2014/main" id="{E197C631-F6F3-4FDD-ADDF-3AD6875764E1}"/>
              </a:ext>
            </a:extLst>
          </p:cNvPr>
          <p:cNvSpPr/>
          <p:nvPr/>
        </p:nvSpPr>
        <p:spPr bwMode="auto">
          <a:xfrm>
            <a:off x="2833522" y="3983739"/>
            <a:ext cx="91785" cy="105701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3AE0D9B3-5AC5-4F9E-A41E-2EC091BC4C1E}"/>
              </a:ext>
            </a:extLst>
          </p:cNvPr>
          <p:cNvSpPr/>
          <p:nvPr/>
        </p:nvSpPr>
        <p:spPr bwMode="auto">
          <a:xfrm>
            <a:off x="2459617" y="4544995"/>
            <a:ext cx="166176" cy="112498"/>
          </a:xfrm>
          <a:prstGeom prst="rect">
            <a:avLst/>
          </a:prstGeom>
          <a:solidFill>
            <a:srgbClr val="FF33CC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8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86" y="1691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Visitor Services- Harris 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1768475"/>
            <a:ext cx="75438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Harris Neck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Contact Station </a:t>
            </a:r>
            <a:r>
              <a:rPr lang="en-US" dirty="0">
                <a:solidFill>
                  <a:schemeClr val="bg1"/>
                </a:solidFill>
              </a:rPr>
              <a:t>– Built 2004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RV Pads </a:t>
            </a:r>
            <a:r>
              <a:rPr lang="en-US" dirty="0">
                <a:solidFill>
                  <a:schemeClr val="bg1"/>
                </a:solidFill>
              </a:rPr>
              <a:t>- 6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Wildlife Drive </a:t>
            </a:r>
            <a:r>
              <a:rPr lang="en-US" dirty="0">
                <a:solidFill>
                  <a:schemeClr val="bg1"/>
                </a:solidFill>
              </a:rPr>
              <a:t>– 4 miles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Two Fishing Piers </a:t>
            </a:r>
            <a:r>
              <a:rPr lang="en-US" dirty="0">
                <a:solidFill>
                  <a:schemeClr val="bg1"/>
                </a:solidFill>
              </a:rPr>
              <a:t>– Entrance to refuge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Boat Ramp and parking area – </a:t>
            </a:r>
            <a:r>
              <a:rPr lang="en-US" dirty="0">
                <a:solidFill>
                  <a:schemeClr val="bg1"/>
                </a:solidFill>
              </a:rPr>
              <a:t>Barbour River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Signage</a:t>
            </a:r>
            <a:r>
              <a:rPr lang="en-US" dirty="0">
                <a:solidFill>
                  <a:schemeClr val="bg1"/>
                </a:solidFill>
              </a:rPr>
              <a:t> (Entrance, Interpretive,  Directional, Regulatory)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Welcome kiosk </a:t>
            </a:r>
            <a:r>
              <a:rPr lang="en-US" dirty="0">
                <a:solidFill>
                  <a:schemeClr val="bg1"/>
                </a:solidFill>
              </a:rPr>
              <a:t>– Entrance to refuge, Barbour river (under construction)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Trails</a:t>
            </a:r>
            <a:r>
              <a:rPr lang="en-US" dirty="0">
                <a:solidFill>
                  <a:schemeClr val="bg1"/>
                </a:solidFill>
              </a:rPr>
              <a:t> -15 miles – (Wildlife drive)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Pollinator Garden </a:t>
            </a:r>
            <a:r>
              <a:rPr lang="en-US" dirty="0">
                <a:solidFill>
                  <a:schemeClr val="bg1"/>
                </a:solidFill>
              </a:rPr>
              <a:t>– Office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Bunkhouse </a:t>
            </a:r>
            <a:r>
              <a:rPr lang="en-US" dirty="0">
                <a:solidFill>
                  <a:schemeClr val="bg1"/>
                </a:solidFill>
              </a:rPr>
              <a:t>– for volunteers, researchers, and interns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9" y="512990"/>
            <a:ext cx="3679371" cy="2759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3534116"/>
            <a:ext cx="3771446" cy="28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120" y="-158227"/>
            <a:ext cx="4508046" cy="1325563"/>
          </a:xfrm>
        </p:spPr>
        <p:txBody>
          <a:bodyPr/>
          <a:lstStyle/>
          <a:p>
            <a:r>
              <a:rPr lang="haw-US" b="1" dirty="0"/>
              <a:t>Complex Highlights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372225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aw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Harris Neck NWR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59589" y="4084638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aw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Critter Christmas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9444" y="141524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MOU with Direct Descendants of Harris Neck Community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(October 30, 2020)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5"/>
          <a:stretch/>
        </p:blipFill>
        <p:spPr>
          <a:xfrm>
            <a:off x="200025" y="2670603"/>
            <a:ext cx="5787118" cy="36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15367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3881</TotalTime>
  <Words>1375</Words>
  <Application>Microsoft Macintosh PowerPoint</Application>
  <PresentationFormat>Widescreen</PresentationFormat>
  <Paragraphs>198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1_Default Design</vt:lpstr>
      <vt:lpstr>Office Theme</vt:lpstr>
      <vt:lpstr>2_Default Design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Visitor Services - Savannah</vt:lpstr>
      <vt:lpstr>PowerPoint Presentation</vt:lpstr>
      <vt:lpstr>PowerPoint Presentation</vt:lpstr>
      <vt:lpstr>Visitor Services- Harris Neck</vt:lpstr>
      <vt:lpstr>Complex Highlights</vt:lpstr>
      <vt:lpstr>History of DDHNC</vt:lpstr>
      <vt:lpstr>Visitor Services – Pinckney Island</vt:lpstr>
      <vt:lpstr>Highway 278/Pinckney Island</vt:lpstr>
      <vt:lpstr>Visitor Services – Barrier Island Refuges</vt:lpstr>
      <vt:lpstr>PowerPoint Presentation</vt:lpstr>
      <vt:lpstr>Invasive Species Grant </vt:lpstr>
      <vt:lpstr>Surveys and Plans</vt:lpstr>
      <vt:lpstr>Four Pillars = where opportunity lies</vt:lpstr>
      <vt:lpstr>Complex Highlights</vt:lpstr>
      <vt:lpstr>Thank you!</vt:lpstr>
    </vt:vector>
  </TitlesOfParts>
  <Company>USFW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Savannah Coastal Refuges Visitor Services Program</dc:title>
  <dc:creator>Harris, Monica</dc:creator>
  <cp:lastModifiedBy>Colin Moseley</cp:lastModifiedBy>
  <cp:revision>118</cp:revision>
  <dcterms:created xsi:type="dcterms:W3CDTF">2020-10-07T15:16:57Z</dcterms:created>
  <dcterms:modified xsi:type="dcterms:W3CDTF">2021-06-12T16:46:28Z</dcterms:modified>
</cp:coreProperties>
</file>